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316" r:id="rId2"/>
    <p:sldId id="258" r:id="rId3"/>
    <p:sldId id="260" r:id="rId4"/>
    <p:sldId id="311" r:id="rId5"/>
    <p:sldId id="312" r:id="rId6"/>
    <p:sldId id="320" r:id="rId7"/>
    <p:sldId id="321" r:id="rId8"/>
    <p:sldId id="310" r:id="rId9"/>
    <p:sldId id="317" r:id="rId10"/>
    <p:sldId id="261" r:id="rId11"/>
    <p:sldId id="263" r:id="rId12"/>
    <p:sldId id="262" r:id="rId13"/>
    <p:sldId id="318" r:id="rId14"/>
    <p:sldId id="272" r:id="rId15"/>
    <p:sldId id="278" r:id="rId16"/>
    <p:sldId id="283" r:id="rId17"/>
    <p:sldId id="274" r:id="rId18"/>
    <p:sldId id="286" r:id="rId19"/>
    <p:sldId id="275" r:id="rId20"/>
    <p:sldId id="287" r:id="rId21"/>
    <p:sldId id="276" r:id="rId22"/>
    <p:sldId id="288" r:id="rId23"/>
    <p:sldId id="277" r:id="rId24"/>
    <p:sldId id="289" r:id="rId25"/>
    <p:sldId id="343" r:id="rId26"/>
    <p:sldId id="315" r:id="rId27"/>
    <p:sldId id="291" r:id="rId28"/>
    <p:sldId id="293" r:id="rId29"/>
    <p:sldId id="322" r:id="rId30"/>
    <p:sldId id="323" r:id="rId31"/>
    <p:sldId id="324" r:id="rId32"/>
    <p:sldId id="325" r:id="rId33"/>
    <p:sldId id="326" r:id="rId34"/>
    <p:sldId id="297" r:id="rId35"/>
    <p:sldId id="298" r:id="rId36"/>
    <p:sldId id="327" r:id="rId37"/>
    <p:sldId id="328" r:id="rId38"/>
    <p:sldId id="299" r:id="rId39"/>
    <p:sldId id="329" r:id="rId40"/>
    <p:sldId id="301" r:id="rId41"/>
    <p:sldId id="330" r:id="rId42"/>
    <p:sldId id="331" r:id="rId43"/>
    <p:sldId id="304" r:id="rId44"/>
    <p:sldId id="341" r:id="rId45"/>
    <p:sldId id="335" r:id="rId46"/>
    <p:sldId id="336" r:id="rId47"/>
    <p:sldId id="342" r:id="rId48"/>
    <p:sldId id="337" r:id="rId49"/>
    <p:sldId id="338" r:id="rId50"/>
    <p:sldId id="339" r:id="rId51"/>
    <p:sldId id="340" r:id="rId52"/>
    <p:sldId id="344" r:id="rId53"/>
    <p:sldId id="365" r:id="rId54"/>
    <p:sldId id="366" r:id="rId55"/>
    <p:sldId id="347" r:id="rId56"/>
    <p:sldId id="348" r:id="rId57"/>
    <p:sldId id="349" r:id="rId58"/>
    <p:sldId id="350" r:id="rId59"/>
    <p:sldId id="351" r:id="rId60"/>
    <p:sldId id="352" r:id="rId61"/>
    <p:sldId id="353" r:id="rId62"/>
    <p:sldId id="354" r:id="rId63"/>
    <p:sldId id="355" r:id="rId64"/>
    <p:sldId id="367" r:id="rId65"/>
    <p:sldId id="357" r:id="rId66"/>
    <p:sldId id="368" r:id="rId67"/>
    <p:sldId id="369" r:id="rId68"/>
    <p:sldId id="360" r:id="rId69"/>
    <p:sldId id="361" r:id="rId70"/>
    <p:sldId id="362" r:id="rId71"/>
    <p:sldId id="363" r:id="rId72"/>
    <p:sldId id="370"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00CCFF"/>
    <a:srgbClr val="CC0099"/>
    <a:srgbClr val="99CC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3" autoAdjust="0"/>
    <p:restoredTop sz="94641" autoAdjust="0"/>
  </p:normalViewPr>
  <p:slideViewPr>
    <p:cSldViewPr snapToGrid="0">
      <p:cViewPr varScale="1">
        <p:scale>
          <a:sx n="75" d="100"/>
          <a:sy n="75" d="100"/>
        </p:scale>
        <p:origin x="-523"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EE4ED4-84DC-46DD-9A19-1C5A007751A5}" type="datetimeFigureOut">
              <a:rPr lang="en-US" smtClean="0"/>
              <a:pPr/>
              <a:t>12/19/2013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0468B5-16A5-46C0-90C3-D60965BA8C25}" type="slidenum">
              <a:rPr lang="en-US" smtClean="0"/>
              <a:pPr/>
              <a:t>‹#›</a:t>
            </a:fld>
            <a:endParaRPr lang="en-US" dirty="0"/>
          </a:p>
        </p:txBody>
      </p:sp>
    </p:spTree>
    <p:extLst>
      <p:ext uri="{BB962C8B-B14F-4D97-AF65-F5344CB8AC3E}">
        <p14:creationId xmlns:p14="http://schemas.microsoft.com/office/powerpoint/2010/main" val="793384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0468B5-16A5-46C0-90C3-D60965BA8C25}" type="slidenum">
              <a:rPr lang="en-US" smtClean="0"/>
              <a:pPr/>
              <a:t>25</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0468B5-16A5-46C0-90C3-D60965BA8C25}" type="slidenum">
              <a:rPr lang="en-US" smtClean="0"/>
              <a:pPr/>
              <a:t>27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9E6FBA7-4CA0-4E8B-90EF-72FEC382D1E9}" type="datetimeFigureOut">
              <a:rPr lang="en-US" smtClean="0"/>
              <a:pPr/>
              <a:t>12/19/2013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E6FBA7-4CA0-4E8B-90EF-72FEC382D1E9}" type="datetimeFigureOut">
              <a:rPr lang="en-US" smtClean="0"/>
              <a:pPr/>
              <a:t>12/19/2013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E6FBA7-4CA0-4E8B-90EF-72FEC382D1E9}" type="datetimeFigureOut">
              <a:rPr lang="en-US" smtClean="0"/>
              <a:pPr/>
              <a:t>12/19/2013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E6FBA7-4CA0-4E8B-90EF-72FEC382D1E9}" type="datetimeFigureOut">
              <a:rPr lang="en-US" smtClean="0"/>
              <a:pPr/>
              <a:t>12/19/2013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E6FBA7-4CA0-4E8B-90EF-72FEC382D1E9}" type="datetimeFigureOut">
              <a:rPr lang="en-US" smtClean="0"/>
              <a:pPr/>
              <a:t>12/19/2013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9E6FBA7-4CA0-4E8B-90EF-72FEC382D1E9}" type="datetimeFigureOut">
              <a:rPr lang="en-US" smtClean="0"/>
              <a:pPr/>
              <a:t>12/19/2013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9E6FBA7-4CA0-4E8B-90EF-72FEC382D1E9}" type="datetimeFigureOut">
              <a:rPr lang="en-US" smtClean="0"/>
              <a:pPr/>
              <a:t>12/19/2013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E6FBA7-4CA0-4E8B-90EF-72FEC382D1E9}" type="datetimeFigureOut">
              <a:rPr lang="en-US" smtClean="0"/>
              <a:pPr/>
              <a:t>12/19/2013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E6FBA7-4CA0-4E8B-90EF-72FEC382D1E9}" type="datetimeFigureOut">
              <a:rPr lang="en-US" smtClean="0"/>
              <a:pPr/>
              <a:t>12/19/2013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E6FBA7-4CA0-4E8B-90EF-72FEC382D1E9}" type="datetimeFigureOut">
              <a:rPr lang="en-US" smtClean="0"/>
              <a:pPr/>
              <a:t>12/19/2013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E6FBA7-4CA0-4E8B-90EF-72FEC382D1E9}" type="datetimeFigureOut">
              <a:rPr lang="en-US" smtClean="0"/>
              <a:pPr/>
              <a:t>12/19/2013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6FBA7-4CA0-4E8B-90EF-72FEC382D1E9}" type="datetimeFigureOut">
              <a:rPr lang="en-US" smtClean="0"/>
              <a:pPr/>
              <a:t>12/19/2013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9E6184-8C3B-45A1-9646-FF168D9F471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381000"/>
            <a:ext cx="2797432" cy="646331"/>
          </a:xfrm>
          <a:prstGeom prst="rect">
            <a:avLst/>
          </a:prstGeom>
          <a:noFill/>
        </p:spPr>
        <p:txBody>
          <a:bodyPr wrap="none" rtlCol="0">
            <a:spAutoFit/>
          </a:bodyPr>
          <a:lstStyle/>
          <a:p>
            <a:r>
              <a:rPr lang="en-US" sz="3600" b="1" dirty="0" smtClean="0"/>
              <a:t>Exam Tutorial</a:t>
            </a:r>
            <a:endParaRPr lang="en-US" sz="3600" b="1" dirty="0"/>
          </a:p>
        </p:txBody>
      </p:sp>
      <p:sp>
        <p:nvSpPr>
          <p:cNvPr id="5" name="TextBox 4"/>
          <p:cNvSpPr txBox="1"/>
          <p:nvPr/>
        </p:nvSpPr>
        <p:spPr>
          <a:xfrm>
            <a:off x="2371435" y="2133600"/>
            <a:ext cx="4227118" cy="2862322"/>
          </a:xfrm>
          <a:prstGeom prst="rect">
            <a:avLst/>
          </a:prstGeom>
          <a:noFill/>
        </p:spPr>
        <p:txBody>
          <a:bodyPr wrap="none" rtlCol="0">
            <a:spAutoFit/>
          </a:bodyPr>
          <a:lstStyle/>
          <a:p>
            <a:pPr algn="ctr"/>
            <a:r>
              <a:rPr lang="en-US" sz="3600" b="1" dirty="0" smtClean="0"/>
              <a:t>Overview of the Task</a:t>
            </a:r>
          </a:p>
          <a:p>
            <a:pPr algn="ctr"/>
            <a:endParaRPr lang="en-US" sz="3600" b="1" dirty="0" smtClean="0"/>
          </a:p>
          <a:p>
            <a:pPr algn="ctr"/>
            <a:r>
              <a:rPr lang="en-US" sz="3600" b="1" dirty="0" smtClean="0">
                <a:solidFill>
                  <a:schemeClr val="bg1">
                    <a:lumMod val="85000"/>
                  </a:schemeClr>
                </a:solidFill>
              </a:rPr>
              <a:t>Scoring and Tactics</a:t>
            </a:r>
          </a:p>
          <a:p>
            <a:pPr algn="ctr"/>
            <a:endParaRPr lang="en-US" sz="3600" b="1" dirty="0" smtClean="0">
              <a:solidFill>
                <a:schemeClr val="bg1">
                  <a:lumMod val="85000"/>
                </a:schemeClr>
              </a:solidFill>
            </a:endParaRPr>
          </a:p>
          <a:p>
            <a:pPr algn="ctr"/>
            <a:r>
              <a:rPr lang="en-US" sz="3600" b="1" dirty="0" smtClean="0">
                <a:solidFill>
                  <a:schemeClr val="bg1">
                    <a:lumMod val="85000"/>
                  </a:schemeClr>
                </a:solidFill>
              </a:rPr>
              <a:t>Intelligence Reports</a:t>
            </a:r>
            <a:endParaRPr lang="en-US" sz="3600" b="1" dirty="0">
              <a:solidFill>
                <a:schemeClr val="bg1">
                  <a:lumMod val="8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039504" cy="646331"/>
          </a:xfrm>
          <a:prstGeom prst="rect">
            <a:avLst/>
          </a:prstGeom>
          <a:noFill/>
        </p:spPr>
        <p:txBody>
          <a:bodyPr wrap="none" rtlCol="0">
            <a:spAutoFit/>
          </a:bodyPr>
          <a:lstStyle/>
          <a:p>
            <a:r>
              <a:rPr lang="en-US" sz="3600" b="1" dirty="0" smtClean="0"/>
              <a:t>Showdown: P and U</a:t>
            </a:r>
            <a:endParaRPr lang="en-US" sz="3600" b="1" dirty="0"/>
          </a:p>
        </p:txBody>
      </p:sp>
      <p:sp>
        <p:nvSpPr>
          <p:cNvPr id="10" name="TextBox 9"/>
          <p:cNvSpPr txBox="1"/>
          <p:nvPr/>
        </p:nvSpPr>
        <p:spPr>
          <a:xfrm>
            <a:off x="533400" y="1295400"/>
            <a:ext cx="3733800" cy="4801314"/>
          </a:xfrm>
          <a:prstGeom prst="rect">
            <a:avLst/>
          </a:prstGeom>
          <a:noFill/>
        </p:spPr>
        <p:txBody>
          <a:bodyPr wrap="square" rtlCol="0">
            <a:spAutoFit/>
          </a:bodyPr>
          <a:lstStyle/>
          <a:p>
            <a:r>
              <a:rPr lang="en-US" dirty="0"/>
              <a:t>With two possible Red </a:t>
            </a:r>
            <a:r>
              <a:rPr lang="en-US" dirty="0" smtClean="0"/>
              <a:t>actions and </a:t>
            </a:r>
            <a:r>
              <a:rPr lang="en-US" dirty="0"/>
              <a:t>two possible Blue </a:t>
            </a:r>
            <a:r>
              <a:rPr lang="en-US" dirty="0" smtClean="0"/>
              <a:t>actions, there </a:t>
            </a:r>
            <a:r>
              <a:rPr lang="en-US" dirty="0"/>
              <a:t>are four possible </a:t>
            </a:r>
            <a:r>
              <a:rPr lang="en-US" dirty="0" smtClean="0"/>
              <a:t>combinations on each trial:</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 </a:t>
            </a:r>
            <a:r>
              <a:rPr lang="en-US" b="1" u="sng" dirty="0" smtClean="0"/>
              <a:t>showdown</a:t>
            </a:r>
            <a:r>
              <a:rPr lang="en-US" dirty="0" smtClean="0"/>
              <a:t> occurs when Red attacks and Blue does not divert.</a:t>
            </a:r>
            <a:endParaRPr lang="en-US" dirty="0"/>
          </a:p>
        </p:txBody>
      </p:sp>
      <p:sp>
        <p:nvSpPr>
          <p:cNvPr id="4" name="TextBox 3"/>
          <p:cNvSpPr txBox="1"/>
          <p:nvPr/>
        </p:nvSpPr>
        <p:spPr>
          <a:xfrm>
            <a:off x="4724400" y="1287482"/>
            <a:ext cx="3733800" cy="4801314"/>
          </a:xfrm>
          <a:prstGeom prst="rect">
            <a:avLst/>
          </a:prstGeom>
          <a:noFill/>
        </p:spPr>
        <p:txBody>
          <a:bodyPr wrap="square" rtlCol="0">
            <a:spAutoFit/>
          </a:bodyPr>
          <a:lstStyle/>
          <a:p>
            <a:r>
              <a:rPr lang="en-US" dirty="0" smtClean="0"/>
              <a:t>The outcome of a showdown depends on two factors:</a:t>
            </a:r>
          </a:p>
          <a:p>
            <a:r>
              <a:rPr lang="en-US" dirty="0" smtClean="0"/>
              <a:t> </a:t>
            </a:r>
          </a:p>
          <a:p>
            <a:pPr lvl="1"/>
            <a:r>
              <a:rPr lang="en-US" dirty="0" smtClean="0"/>
              <a:t>One factor is the likelihood </a:t>
            </a:r>
            <a:r>
              <a:rPr lang="en-US" dirty="0"/>
              <a:t>that Blue can successfully defend the location, quantified as a </a:t>
            </a:r>
            <a:r>
              <a:rPr lang="en-US" b="1" u="sng" dirty="0"/>
              <a:t>probability </a:t>
            </a:r>
            <a:r>
              <a:rPr lang="en-US" b="1" u="sng" dirty="0" smtClean="0"/>
              <a:t>P</a:t>
            </a:r>
            <a:r>
              <a:rPr lang="en-US" dirty="0" smtClean="0"/>
              <a:t>.</a:t>
            </a:r>
          </a:p>
          <a:p>
            <a:endParaRPr lang="en-US" dirty="0"/>
          </a:p>
          <a:p>
            <a:pPr lvl="1"/>
            <a:r>
              <a:rPr lang="en-US" dirty="0" smtClean="0"/>
              <a:t>Another factor is the importance </a:t>
            </a:r>
            <a:r>
              <a:rPr lang="en-US" dirty="0"/>
              <a:t>of the </a:t>
            </a:r>
            <a:r>
              <a:rPr lang="en-US" dirty="0" smtClean="0"/>
              <a:t>location</a:t>
            </a:r>
            <a:r>
              <a:rPr lang="en-US" dirty="0"/>
              <a:t>, quantified as a </a:t>
            </a:r>
            <a:r>
              <a:rPr lang="en-US" b="1" u="sng" dirty="0"/>
              <a:t>utility U</a:t>
            </a:r>
            <a:r>
              <a:rPr lang="en-US" dirty="0"/>
              <a:t>. </a:t>
            </a:r>
          </a:p>
          <a:p>
            <a:endParaRPr lang="en-US" dirty="0" smtClean="0"/>
          </a:p>
          <a:p>
            <a:r>
              <a:rPr lang="en-US" dirty="0" smtClean="0"/>
              <a:t>Numerical </a:t>
            </a:r>
            <a:r>
              <a:rPr lang="en-US" dirty="0"/>
              <a:t>values for P and U are known by both Red and Blue, before choosing their actions</a:t>
            </a:r>
            <a:r>
              <a:rPr lang="en-US" dirty="0" smtClean="0"/>
              <a:t>. These values are important because they will affect Red and Blue decisions.</a:t>
            </a:r>
          </a:p>
        </p:txBody>
      </p:sp>
      <p:graphicFrame>
        <p:nvGraphicFramePr>
          <p:cNvPr id="9" name="Table 8"/>
          <p:cNvGraphicFramePr>
            <a:graphicFrameLocks noGrp="1"/>
          </p:cNvGraphicFramePr>
          <p:nvPr/>
        </p:nvGraphicFramePr>
        <p:xfrm>
          <a:off x="685800" y="2627894"/>
          <a:ext cx="3352800" cy="2468880"/>
        </p:xfrm>
        <a:graphic>
          <a:graphicData uri="http://schemas.openxmlformats.org/drawingml/2006/table">
            <a:tbl>
              <a:tblPr firstRow="1" bandRow="1">
                <a:tableStyleId>{5C22544A-7EE6-4342-B048-85BDC9FD1C3A}</a:tableStyleId>
              </a:tblPr>
              <a:tblGrid>
                <a:gridCol w="1117600"/>
                <a:gridCol w="1117600"/>
                <a:gridCol w="1117600"/>
              </a:tblGrid>
              <a:tr h="711200">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FF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rPr>
                        <a:t>Attack</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FF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rPr>
                        <a:t>Not Attack</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r>
              <a:tr h="711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0070C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0070C0"/>
                          </a:solidFill>
                        </a:rPr>
                        <a:t>Not Divert</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u="sng" dirty="0" smtClean="0"/>
                        <a:t>Showdown</a:t>
                      </a:r>
                    </a:p>
                    <a:p>
                      <a:pPr algn="ctr"/>
                      <a:endParaRPr lang="en-US" sz="1400" dirty="0"/>
                    </a:p>
                  </a:txBody>
                  <a:tcPr marT="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c>
                  <a:txBody>
                    <a:bodyPr/>
                    <a:lstStyle/>
                    <a:p>
                      <a:pPr algn="ctr"/>
                      <a:endParaRPr lang="en-US" sz="1400" dirty="0" smtClean="0"/>
                    </a:p>
                    <a:p>
                      <a:pPr algn="ctr"/>
                      <a:r>
                        <a:rPr lang="en-US" sz="1400" dirty="0" smtClean="0"/>
                        <a:t>No attack</a:t>
                      </a:r>
                      <a:endParaRPr lang="en-US" sz="1400" dirty="0"/>
                    </a:p>
                  </a:txBody>
                  <a:tcPr marT="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r>
              <a:tr h="711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0070C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0070C0"/>
                          </a:solidFill>
                        </a:rPr>
                        <a:t>Divert</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algn="ctr"/>
                      <a:r>
                        <a:rPr lang="en-US" sz="1400" dirty="0" smtClean="0"/>
                        <a:t> </a:t>
                      </a:r>
                    </a:p>
                    <a:p>
                      <a:pPr algn="ctr"/>
                      <a:r>
                        <a:rPr lang="en-US" sz="1400" dirty="0" smtClean="0"/>
                        <a:t>Blue</a:t>
                      </a:r>
                      <a:r>
                        <a:rPr lang="en-US" sz="1400" baseline="0" dirty="0" smtClean="0"/>
                        <a:t> diverts</a:t>
                      </a:r>
                      <a:endParaRPr lang="en-US" sz="1400" dirty="0"/>
                    </a:p>
                  </a:txBody>
                  <a:tcPr marT="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c>
                  <a:txBody>
                    <a:bodyPr/>
                    <a:lstStyle/>
                    <a:p>
                      <a:pPr algn="ctr"/>
                      <a:r>
                        <a:rPr lang="en-US" sz="1400" dirty="0" smtClean="0"/>
                        <a:t>No attack but </a:t>
                      </a:r>
                    </a:p>
                    <a:p>
                      <a:pPr algn="ctr"/>
                      <a:r>
                        <a:rPr lang="en-US" sz="1400" dirty="0" smtClean="0"/>
                        <a:t>Blue diverts</a:t>
                      </a:r>
                      <a:endParaRPr lang="en-US" sz="1400" dirty="0"/>
                    </a:p>
                  </a:txBody>
                  <a:tcPr marT="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r>
            </a:tbl>
          </a:graphicData>
        </a:graphic>
      </p:graphicFrame>
      <p:sp>
        <p:nvSpPr>
          <p:cNvPr id="11" name="Rectangle 10"/>
          <p:cNvSpPr/>
          <p:nvPr/>
        </p:nvSpPr>
        <p:spPr>
          <a:xfrm>
            <a:off x="611034" y="2531852"/>
            <a:ext cx="1184696"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724400" y="1287482"/>
            <a:ext cx="3733800" cy="4801314"/>
          </a:xfrm>
          <a:prstGeom prst="rect">
            <a:avLst/>
          </a:prstGeom>
          <a:no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matrix shows </a:t>
            </a:r>
            <a:r>
              <a:rPr lang="en-US" b="1" dirty="0" smtClean="0">
                <a:solidFill>
                  <a:schemeClr val="accent1"/>
                </a:solidFill>
              </a:rPr>
              <a:t>Blue</a:t>
            </a:r>
            <a:r>
              <a:rPr lang="en-US" dirty="0" smtClean="0"/>
              <a:t> </a:t>
            </a:r>
            <a:r>
              <a:rPr lang="en-US" b="1" dirty="0" smtClean="0">
                <a:solidFill>
                  <a:srgbClr val="FF0000"/>
                </a:solidFill>
              </a:rPr>
              <a:t>(Red)</a:t>
            </a:r>
            <a:r>
              <a:rPr lang="en-US" dirty="0" smtClean="0"/>
              <a:t> scores for all combinations of actions.</a:t>
            </a:r>
          </a:p>
          <a:p>
            <a:endParaRPr lang="en-US" dirty="0" smtClean="0"/>
          </a:p>
          <a:p>
            <a:r>
              <a:rPr lang="en-US" dirty="0" smtClean="0"/>
              <a:t>Note that any points won by Red are points lost by Blue, and vice versa. </a:t>
            </a:r>
            <a:endParaRPr lang="en-US" dirty="0"/>
          </a:p>
        </p:txBody>
      </p:sp>
      <p:sp>
        <p:nvSpPr>
          <p:cNvPr id="7" name="TextBox 6"/>
          <p:cNvSpPr txBox="1"/>
          <p:nvPr/>
        </p:nvSpPr>
        <p:spPr>
          <a:xfrm>
            <a:off x="533400" y="381000"/>
            <a:ext cx="4338688" cy="646331"/>
          </a:xfrm>
          <a:prstGeom prst="rect">
            <a:avLst/>
          </a:prstGeom>
          <a:noFill/>
        </p:spPr>
        <p:txBody>
          <a:bodyPr wrap="none" rtlCol="0">
            <a:spAutoFit/>
          </a:bodyPr>
          <a:lstStyle/>
          <a:p>
            <a:r>
              <a:rPr lang="en-US" sz="3600" b="1" dirty="0" smtClean="0"/>
              <a:t>Scoring: Blue and Red</a:t>
            </a:r>
            <a:endParaRPr lang="en-US" sz="3600" b="1" dirty="0"/>
          </a:p>
        </p:txBody>
      </p:sp>
      <p:sp>
        <p:nvSpPr>
          <p:cNvPr id="10" name="TextBox 9"/>
          <p:cNvSpPr txBox="1"/>
          <p:nvPr/>
        </p:nvSpPr>
        <p:spPr>
          <a:xfrm>
            <a:off x="533400" y="1295400"/>
            <a:ext cx="3733800" cy="4801314"/>
          </a:xfrm>
          <a:prstGeom prst="rect">
            <a:avLst/>
          </a:prstGeom>
          <a:noFill/>
        </p:spPr>
        <p:txBody>
          <a:bodyPr wrap="square" rtlCol="0">
            <a:spAutoFit/>
          </a:bodyPr>
          <a:lstStyle/>
          <a:p>
            <a:r>
              <a:rPr lang="en-US" dirty="0"/>
              <a:t>When a showdown occurs, the computer uses P for the trial to choose a </a:t>
            </a:r>
            <a:r>
              <a:rPr lang="en-US" dirty="0" smtClean="0"/>
              <a:t>winner probabilistically. </a:t>
            </a:r>
          </a:p>
          <a:p>
            <a:endParaRPr lang="en-US" dirty="0" smtClean="0"/>
          </a:p>
          <a:p>
            <a:r>
              <a:rPr lang="en-US" dirty="0" smtClean="0"/>
              <a:t>For example, if P = 20% then the computer will (on average) choose “Blue” as the winner on 2 of 10 trials and “Red” as the winner on 8 of 10 trials.</a:t>
            </a:r>
          </a:p>
          <a:p>
            <a:endParaRPr lang="en-US" dirty="0"/>
          </a:p>
          <a:p>
            <a:r>
              <a:rPr lang="en-US" dirty="0" smtClean="0"/>
              <a:t>The winner of the showdown scores +U points; the loser scores -U points.</a:t>
            </a:r>
          </a:p>
          <a:p>
            <a:endParaRPr lang="en-US" dirty="0" smtClean="0"/>
          </a:p>
          <a:p>
            <a:r>
              <a:rPr lang="en-US" dirty="0" smtClean="0"/>
              <a:t>For the other three cases, where no showdown occurs, the score for Blue and Red is a number (-1, 0, or +1) that does not depend on P or U.</a:t>
            </a:r>
            <a:endParaRPr lang="en-US" dirty="0"/>
          </a:p>
        </p:txBody>
      </p:sp>
      <p:graphicFrame>
        <p:nvGraphicFramePr>
          <p:cNvPr id="9" name="Table 8"/>
          <p:cNvGraphicFramePr>
            <a:graphicFrameLocks noGrp="1"/>
          </p:cNvGraphicFramePr>
          <p:nvPr/>
        </p:nvGraphicFramePr>
        <p:xfrm>
          <a:off x="4885426" y="1484894"/>
          <a:ext cx="3352800" cy="2468880"/>
        </p:xfrm>
        <a:graphic>
          <a:graphicData uri="http://schemas.openxmlformats.org/drawingml/2006/table">
            <a:tbl>
              <a:tblPr firstRow="1" bandRow="1">
                <a:tableStyleId>{5C22544A-7EE6-4342-B048-85BDC9FD1C3A}</a:tableStyleId>
              </a:tblPr>
              <a:tblGrid>
                <a:gridCol w="1117600"/>
                <a:gridCol w="1117600"/>
                <a:gridCol w="1117600"/>
              </a:tblGrid>
              <a:tr h="711200">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FF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rPr>
                        <a:t>Attack</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1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FF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rPr>
                        <a:t>Not Attack</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10000"/>
                      </a:srgbClr>
                    </a:solidFill>
                  </a:tcPr>
                </a:tc>
              </a:tr>
              <a:tr h="711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0070C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0070C0"/>
                          </a:solidFill>
                        </a:rPr>
                        <a:t>Not Divert</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1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accent1"/>
                          </a:solidFill>
                        </a:rPr>
                        <a:t>+U</a:t>
                      </a:r>
                      <a:r>
                        <a:rPr lang="en-US" sz="1600" b="1" dirty="0" smtClean="0"/>
                        <a:t> </a:t>
                      </a:r>
                      <a:r>
                        <a:rPr lang="en-US" sz="1600" b="1" dirty="0" smtClean="0">
                          <a:solidFill>
                            <a:srgbClr val="FF0000"/>
                          </a:solidFill>
                        </a:rPr>
                        <a:t>(-U)</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t>or</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accent1"/>
                          </a:solidFill>
                        </a:rPr>
                        <a:t>-U </a:t>
                      </a:r>
                      <a:r>
                        <a:rPr lang="en-US" sz="1600" b="1" dirty="0" smtClean="0">
                          <a:solidFill>
                            <a:srgbClr val="FF0000"/>
                          </a:solidFill>
                        </a:rPr>
                        <a:t>(+U)</a:t>
                      </a:r>
                      <a:endParaRPr lang="en-US" sz="16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c>
                  <a:txBody>
                    <a:bodyPr/>
                    <a:lstStyle/>
                    <a:p>
                      <a:pPr algn="ctr"/>
                      <a:endParaRPr lang="en-US" sz="1600" dirty="0" smtClean="0"/>
                    </a:p>
                    <a:p>
                      <a:pPr algn="ctr"/>
                      <a:r>
                        <a:rPr lang="en-US" sz="1600" b="1" dirty="0" smtClean="0">
                          <a:solidFill>
                            <a:schemeClr val="accent1"/>
                          </a:solidFill>
                        </a:rPr>
                        <a:t>0</a:t>
                      </a:r>
                      <a:r>
                        <a:rPr lang="en-US" sz="1600" b="1" dirty="0" smtClean="0"/>
                        <a:t> </a:t>
                      </a:r>
                      <a:r>
                        <a:rPr lang="en-US" sz="1600" b="1" dirty="0" smtClean="0">
                          <a:solidFill>
                            <a:srgbClr val="FF0000"/>
                          </a:solidFill>
                        </a:rPr>
                        <a:t>(0)</a:t>
                      </a:r>
                      <a:endParaRPr lang="en-US" sz="16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r>
              <a:tr h="711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0070C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0070C0"/>
                          </a:solidFill>
                        </a:rPr>
                        <a:t>Divert</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10000"/>
                      </a:schemeClr>
                    </a:solidFill>
                  </a:tcPr>
                </a:tc>
                <a:tc>
                  <a:txBody>
                    <a:bodyPr/>
                    <a:lstStyle/>
                    <a:p>
                      <a:pPr algn="ctr"/>
                      <a:endParaRPr lang="en-US" sz="1600" dirty="0" smtClean="0"/>
                    </a:p>
                    <a:p>
                      <a:pPr algn="ctr"/>
                      <a:r>
                        <a:rPr lang="en-US" sz="1600" b="1" dirty="0" smtClean="0">
                          <a:solidFill>
                            <a:schemeClr val="accent1"/>
                          </a:solidFill>
                        </a:rPr>
                        <a:t>0</a:t>
                      </a:r>
                      <a:r>
                        <a:rPr lang="en-US" sz="1600" b="1" dirty="0" smtClean="0"/>
                        <a:t> </a:t>
                      </a:r>
                      <a:r>
                        <a:rPr lang="en-US" sz="1600" b="1" dirty="0" smtClean="0">
                          <a:solidFill>
                            <a:srgbClr val="FF0000"/>
                          </a:solidFill>
                        </a:rPr>
                        <a:t>(0)</a:t>
                      </a:r>
                      <a:endParaRPr lang="en-US" sz="16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c>
                  <a:txBody>
                    <a:bodyPr/>
                    <a:lstStyle/>
                    <a:p>
                      <a:pPr algn="ctr"/>
                      <a:r>
                        <a:rPr lang="en-US" sz="1600" dirty="0" smtClean="0"/>
                        <a:t> </a:t>
                      </a:r>
                    </a:p>
                    <a:p>
                      <a:pPr algn="ctr"/>
                      <a:r>
                        <a:rPr lang="en-US" sz="1600" b="1" dirty="0" smtClean="0">
                          <a:solidFill>
                            <a:srgbClr val="0070C0"/>
                          </a:solidFill>
                        </a:rPr>
                        <a:t>-1 </a:t>
                      </a:r>
                      <a:r>
                        <a:rPr lang="en-US" sz="1600" b="1" dirty="0" smtClean="0">
                          <a:solidFill>
                            <a:srgbClr val="FF0000"/>
                          </a:solidFill>
                        </a:rPr>
                        <a:t>(+1)</a:t>
                      </a:r>
                      <a:endParaRPr lang="en-US" sz="16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r>
            </a:tbl>
          </a:graphicData>
        </a:graphic>
      </p:graphicFrame>
      <p:sp>
        <p:nvSpPr>
          <p:cNvPr id="11" name="Rectangle 10"/>
          <p:cNvSpPr/>
          <p:nvPr/>
        </p:nvSpPr>
        <p:spPr>
          <a:xfrm>
            <a:off x="4809226" y="1388852"/>
            <a:ext cx="1184696"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602798" cy="646331"/>
          </a:xfrm>
          <a:prstGeom prst="rect">
            <a:avLst/>
          </a:prstGeom>
          <a:noFill/>
        </p:spPr>
        <p:txBody>
          <a:bodyPr wrap="none" rtlCol="0">
            <a:spAutoFit/>
          </a:bodyPr>
          <a:lstStyle/>
          <a:p>
            <a:r>
              <a:rPr lang="en-US" sz="3600" b="1" dirty="0" smtClean="0"/>
              <a:t>Tactics: The BLUEBOOK</a:t>
            </a:r>
            <a:endParaRPr lang="en-US" sz="3600" b="1" dirty="0"/>
          </a:p>
        </p:txBody>
      </p:sp>
      <p:sp>
        <p:nvSpPr>
          <p:cNvPr id="10" name="TextBox 9"/>
          <p:cNvSpPr txBox="1"/>
          <p:nvPr/>
        </p:nvSpPr>
        <p:spPr>
          <a:xfrm>
            <a:off x="533400" y="1295400"/>
            <a:ext cx="3733800" cy="5078313"/>
          </a:xfrm>
          <a:prstGeom prst="rect">
            <a:avLst/>
          </a:prstGeom>
          <a:noFill/>
        </p:spPr>
        <p:txBody>
          <a:bodyPr wrap="square" rtlCol="0">
            <a:spAutoFit/>
          </a:bodyPr>
          <a:lstStyle/>
          <a:p>
            <a:r>
              <a:rPr lang="en-US" dirty="0" smtClean="0"/>
              <a:t>Your choice to divert or not, on each trial, depends on the probability of Red attack.</a:t>
            </a:r>
          </a:p>
          <a:p>
            <a:endParaRPr lang="en-US" dirty="0" smtClean="0"/>
          </a:p>
          <a:p>
            <a:r>
              <a:rPr lang="en-US" dirty="0" smtClean="0"/>
              <a:t>Red’s action depends on P and U, per a table of attack probabilities that are programmed into the computer. </a:t>
            </a:r>
          </a:p>
          <a:p>
            <a:endParaRPr lang="en-US" dirty="0" smtClean="0"/>
          </a:p>
          <a:p>
            <a:r>
              <a:rPr lang="en-US" dirty="0" smtClean="0"/>
              <a:t>For example, if  the probability of Red attack is 80%, then the computer will (on average) choose Red's action as “Attack“ on 8 of 10 trials and “Not Attack” on 2 of 10 trials. </a:t>
            </a:r>
          </a:p>
          <a:p>
            <a:endParaRPr lang="en-US" dirty="0" smtClean="0"/>
          </a:p>
          <a:p>
            <a:r>
              <a:rPr lang="en-US" dirty="0" smtClean="0"/>
              <a:t>These probabilities are referred to as Red’s </a:t>
            </a:r>
            <a:r>
              <a:rPr lang="en-US" b="1" dirty="0" smtClean="0"/>
              <a:t>tactics</a:t>
            </a:r>
            <a:r>
              <a:rPr lang="en-US" dirty="0" smtClean="0"/>
              <a:t>. </a:t>
            </a:r>
          </a:p>
          <a:p>
            <a:endParaRPr lang="en-US" dirty="0" smtClean="0"/>
          </a:p>
          <a:p>
            <a:endParaRPr lang="en-US" dirty="0" smtClean="0"/>
          </a:p>
        </p:txBody>
      </p:sp>
      <p:sp>
        <p:nvSpPr>
          <p:cNvPr id="8" name="TextBox 7"/>
          <p:cNvSpPr txBox="1"/>
          <p:nvPr/>
        </p:nvSpPr>
        <p:spPr>
          <a:xfrm>
            <a:off x="4724400" y="1287482"/>
            <a:ext cx="3733800" cy="4524315"/>
          </a:xfrm>
          <a:prstGeom prst="rect">
            <a:avLst/>
          </a:prstGeom>
          <a:no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dirty="0" smtClean="0"/>
              <a:t>You will be given a table of Red’s tactics in a Blue handbook. This </a:t>
            </a:r>
            <a:r>
              <a:rPr lang="en-US" dirty="0"/>
              <a:t>Blue handbook, which reflects Blue’s knowledge of </a:t>
            </a:r>
            <a:r>
              <a:rPr lang="en-US" dirty="0" smtClean="0"/>
              <a:t>Red’s </a:t>
            </a:r>
            <a:r>
              <a:rPr lang="en-US" dirty="0"/>
              <a:t>tactics, is called the </a:t>
            </a:r>
            <a:r>
              <a:rPr lang="en-US" b="1" dirty="0">
                <a:solidFill>
                  <a:srgbClr val="00CCFF"/>
                </a:solidFill>
              </a:rPr>
              <a:t>BLUEBOOK</a:t>
            </a:r>
            <a:r>
              <a:rPr lang="en-US" dirty="0" smtClean="0"/>
              <a:t>.</a:t>
            </a:r>
          </a:p>
        </p:txBody>
      </p:sp>
      <p:grpSp>
        <p:nvGrpSpPr>
          <p:cNvPr id="23" name="Group 22"/>
          <p:cNvGrpSpPr/>
          <p:nvPr/>
        </p:nvGrpSpPr>
        <p:grpSpPr>
          <a:xfrm>
            <a:off x="4800600" y="1440499"/>
            <a:ext cx="2795185" cy="2593777"/>
            <a:chOff x="4800600" y="990600"/>
            <a:chExt cx="2795185" cy="2593777"/>
          </a:xfrm>
        </p:grpSpPr>
        <p:sp>
          <p:nvSpPr>
            <p:cNvPr id="9" name="Rectangle 8"/>
            <p:cNvSpPr/>
            <p:nvPr/>
          </p:nvSpPr>
          <p:spPr>
            <a:xfrm>
              <a:off x="5638800" y="1371600"/>
              <a:ext cx="1828800" cy="1828800"/>
            </a:xfrm>
            <a:prstGeom prst="rect">
              <a:avLst/>
            </a:prstGeom>
            <a:solidFill>
              <a:srgbClr val="00CCFF">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5638800" y="13716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791200" y="1676400"/>
              <a:ext cx="583814" cy="369332"/>
            </a:xfrm>
            <a:prstGeom prst="rect">
              <a:avLst/>
            </a:prstGeom>
            <a:noFill/>
          </p:spPr>
          <p:txBody>
            <a:bodyPr wrap="none" rtlCol="0">
              <a:spAutoFit/>
            </a:bodyPr>
            <a:lstStyle/>
            <a:p>
              <a:r>
                <a:rPr lang="en-US" dirty="0" smtClean="0"/>
                <a:t>20%</a:t>
              </a:r>
              <a:endParaRPr lang="en-US" dirty="0"/>
            </a:p>
          </p:txBody>
        </p:sp>
        <p:sp>
          <p:nvSpPr>
            <p:cNvPr id="14" name="Rectangle 13"/>
            <p:cNvSpPr/>
            <p:nvPr/>
          </p:nvSpPr>
          <p:spPr>
            <a:xfrm>
              <a:off x="6553200" y="2286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6705600" y="2514600"/>
              <a:ext cx="583814" cy="369332"/>
            </a:xfrm>
            <a:prstGeom prst="rect">
              <a:avLst/>
            </a:prstGeom>
            <a:noFill/>
          </p:spPr>
          <p:txBody>
            <a:bodyPr wrap="none" rtlCol="0">
              <a:spAutoFit/>
            </a:bodyPr>
            <a:lstStyle/>
            <a:p>
              <a:r>
                <a:rPr lang="en-US" dirty="0" smtClean="0"/>
                <a:t>80%</a:t>
              </a:r>
              <a:endParaRPr lang="en-US" dirty="0"/>
            </a:p>
          </p:txBody>
        </p:sp>
        <p:sp>
          <p:nvSpPr>
            <p:cNvPr id="16" name="TextBox 15"/>
            <p:cNvSpPr txBox="1"/>
            <p:nvPr/>
          </p:nvSpPr>
          <p:spPr>
            <a:xfrm>
              <a:off x="5791200" y="2514600"/>
              <a:ext cx="583814" cy="369332"/>
            </a:xfrm>
            <a:prstGeom prst="rect">
              <a:avLst/>
            </a:prstGeom>
            <a:noFill/>
          </p:spPr>
          <p:txBody>
            <a:bodyPr wrap="none" rtlCol="0">
              <a:spAutoFit/>
            </a:bodyPr>
            <a:lstStyle/>
            <a:p>
              <a:r>
                <a:rPr lang="en-US" dirty="0" smtClean="0"/>
                <a:t>60%</a:t>
              </a:r>
              <a:endParaRPr lang="en-US" dirty="0"/>
            </a:p>
          </p:txBody>
        </p:sp>
        <p:sp>
          <p:nvSpPr>
            <p:cNvPr id="17" name="TextBox 16"/>
            <p:cNvSpPr txBox="1"/>
            <p:nvPr/>
          </p:nvSpPr>
          <p:spPr>
            <a:xfrm>
              <a:off x="6705600" y="1676400"/>
              <a:ext cx="583814" cy="369332"/>
            </a:xfrm>
            <a:prstGeom prst="rect">
              <a:avLst/>
            </a:prstGeom>
            <a:noFill/>
          </p:spPr>
          <p:txBody>
            <a:bodyPr wrap="none" rtlCol="0">
              <a:spAutoFit/>
            </a:bodyPr>
            <a:lstStyle/>
            <a:p>
              <a:r>
                <a:rPr lang="en-US" dirty="0" smtClean="0"/>
                <a:t>40%</a:t>
              </a:r>
              <a:endParaRPr lang="en-US" dirty="0"/>
            </a:p>
          </p:txBody>
        </p:sp>
        <p:sp>
          <p:nvSpPr>
            <p:cNvPr id="18" name="TextBox 17"/>
            <p:cNvSpPr txBox="1"/>
            <p:nvPr/>
          </p:nvSpPr>
          <p:spPr>
            <a:xfrm>
              <a:off x="5638800" y="3276600"/>
              <a:ext cx="889987" cy="307777"/>
            </a:xfrm>
            <a:prstGeom prst="rect">
              <a:avLst/>
            </a:prstGeom>
            <a:noFill/>
          </p:spPr>
          <p:txBody>
            <a:bodyPr wrap="none" rtlCol="0">
              <a:spAutoFit/>
            </a:bodyPr>
            <a:lstStyle/>
            <a:p>
              <a:r>
                <a:rPr lang="en-US" sz="1400" dirty="0" smtClean="0"/>
                <a:t>U = 2 or 3</a:t>
              </a:r>
              <a:endParaRPr lang="en-US" sz="1400" dirty="0"/>
            </a:p>
          </p:txBody>
        </p:sp>
        <p:sp>
          <p:nvSpPr>
            <p:cNvPr id="19" name="TextBox 18"/>
            <p:cNvSpPr txBox="1"/>
            <p:nvPr/>
          </p:nvSpPr>
          <p:spPr>
            <a:xfrm>
              <a:off x="4800600" y="1676400"/>
              <a:ext cx="758541" cy="307777"/>
            </a:xfrm>
            <a:prstGeom prst="rect">
              <a:avLst/>
            </a:prstGeom>
            <a:noFill/>
          </p:spPr>
          <p:txBody>
            <a:bodyPr wrap="none" rtlCol="0">
              <a:spAutoFit/>
            </a:bodyPr>
            <a:lstStyle/>
            <a:p>
              <a:r>
                <a:rPr lang="en-US" sz="1400" dirty="0" smtClean="0"/>
                <a:t>P &gt; 25%</a:t>
              </a:r>
              <a:endParaRPr lang="en-US" sz="1400" dirty="0"/>
            </a:p>
          </p:txBody>
        </p:sp>
        <p:sp>
          <p:nvSpPr>
            <p:cNvPr id="20" name="TextBox 19"/>
            <p:cNvSpPr txBox="1"/>
            <p:nvPr/>
          </p:nvSpPr>
          <p:spPr>
            <a:xfrm>
              <a:off x="4819320" y="2590800"/>
              <a:ext cx="758541" cy="307777"/>
            </a:xfrm>
            <a:prstGeom prst="rect">
              <a:avLst/>
            </a:prstGeom>
            <a:noFill/>
          </p:spPr>
          <p:txBody>
            <a:bodyPr wrap="none" rtlCol="0">
              <a:spAutoFit/>
            </a:bodyPr>
            <a:lstStyle/>
            <a:p>
              <a:r>
                <a:rPr lang="en-US" sz="1400" dirty="0" smtClean="0"/>
                <a:t>P ≤ 25%</a:t>
              </a:r>
              <a:endParaRPr lang="en-US" sz="1400" dirty="0"/>
            </a:p>
          </p:txBody>
        </p:sp>
        <p:sp>
          <p:nvSpPr>
            <p:cNvPr id="21" name="TextBox 20"/>
            <p:cNvSpPr txBox="1"/>
            <p:nvPr/>
          </p:nvSpPr>
          <p:spPr>
            <a:xfrm>
              <a:off x="6577613" y="3276600"/>
              <a:ext cx="889987" cy="307777"/>
            </a:xfrm>
            <a:prstGeom prst="rect">
              <a:avLst/>
            </a:prstGeom>
            <a:noFill/>
          </p:spPr>
          <p:txBody>
            <a:bodyPr wrap="none" rtlCol="0">
              <a:spAutoFit/>
            </a:bodyPr>
            <a:lstStyle/>
            <a:p>
              <a:r>
                <a:rPr lang="en-US" sz="1400" dirty="0" smtClean="0"/>
                <a:t>U = 4 or 5</a:t>
              </a:r>
              <a:endParaRPr lang="en-US" sz="1400" dirty="0"/>
            </a:p>
          </p:txBody>
        </p:sp>
        <p:sp>
          <p:nvSpPr>
            <p:cNvPr id="22" name="TextBox 21"/>
            <p:cNvSpPr txBox="1"/>
            <p:nvPr/>
          </p:nvSpPr>
          <p:spPr>
            <a:xfrm>
              <a:off x="5562600" y="990600"/>
              <a:ext cx="2033185" cy="307777"/>
            </a:xfrm>
            <a:prstGeom prst="rect">
              <a:avLst/>
            </a:prstGeom>
            <a:noFill/>
          </p:spPr>
          <p:txBody>
            <a:bodyPr wrap="none" rtlCol="0">
              <a:spAutoFit/>
            </a:bodyPr>
            <a:lstStyle/>
            <a:p>
              <a:r>
                <a:rPr lang="en-US" sz="1400" b="1" dirty="0" smtClean="0"/>
                <a:t>Probability of Red Attack</a:t>
              </a:r>
              <a:endParaRPr lang="en-US" sz="1400" b="1" dirty="0"/>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381000"/>
            <a:ext cx="2797432" cy="646331"/>
          </a:xfrm>
          <a:prstGeom prst="rect">
            <a:avLst/>
          </a:prstGeom>
          <a:noFill/>
        </p:spPr>
        <p:txBody>
          <a:bodyPr wrap="none" rtlCol="0">
            <a:spAutoFit/>
          </a:bodyPr>
          <a:lstStyle/>
          <a:p>
            <a:r>
              <a:rPr lang="en-US" sz="3600" b="1" dirty="0" smtClean="0"/>
              <a:t>Exam Tutorial</a:t>
            </a:r>
            <a:endParaRPr lang="en-US" sz="3600" b="1" dirty="0"/>
          </a:p>
        </p:txBody>
      </p:sp>
      <p:sp>
        <p:nvSpPr>
          <p:cNvPr id="5" name="TextBox 4"/>
          <p:cNvSpPr txBox="1"/>
          <p:nvPr/>
        </p:nvSpPr>
        <p:spPr>
          <a:xfrm>
            <a:off x="2371433" y="2133600"/>
            <a:ext cx="4227118" cy="2862322"/>
          </a:xfrm>
          <a:prstGeom prst="rect">
            <a:avLst/>
          </a:prstGeom>
          <a:noFill/>
        </p:spPr>
        <p:txBody>
          <a:bodyPr wrap="none" rtlCol="0">
            <a:spAutoFit/>
          </a:bodyPr>
          <a:lstStyle/>
          <a:p>
            <a:pPr algn="ctr"/>
            <a:r>
              <a:rPr lang="en-US" sz="3600" b="1" dirty="0" smtClean="0">
                <a:solidFill>
                  <a:schemeClr val="bg1">
                    <a:lumMod val="85000"/>
                  </a:schemeClr>
                </a:solidFill>
              </a:rPr>
              <a:t>Overview of the Task</a:t>
            </a:r>
          </a:p>
          <a:p>
            <a:pPr algn="ctr"/>
            <a:endParaRPr lang="en-US" sz="3600" b="1" dirty="0" smtClean="0"/>
          </a:p>
          <a:p>
            <a:pPr algn="ctr"/>
            <a:r>
              <a:rPr lang="en-US" sz="3600" b="1" dirty="0" smtClean="0">
                <a:solidFill>
                  <a:schemeClr val="bg1">
                    <a:lumMod val="85000"/>
                  </a:schemeClr>
                </a:solidFill>
              </a:rPr>
              <a:t>Scoring and Tactics</a:t>
            </a:r>
          </a:p>
          <a:p>
            <a:pPr algn="ctr"/>
            <a:endParaRPr lang="en-US" sz="3600" b="1" dirty="0" smtClean="0">
              <a:solidFill>
                <a:schemeClr val="bg1">
                  <a:lumMod val="85000"/>
                </a:schemeClr>
              </a:solidFill>
            </a:endParaRPr>
          </a:p>
          <a:p>
            <a:pPr algn="ctr"/>
            <a:r>
              <a:rPr lang="en-US" sz="3600" b="1" dirty="0" smtClean="0"/>
              <a:t>Intelligence Reports</a:t>
            </a:r>
            <a:endParaRPr lang="en-US" sz="3600"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458738" cy="646331"/>
          </a:xfrm>
          <a:prstGeom prst="rect">
            <a:avLst/>
          </a:prstGeom>
          <a:noFill/>
        </p:spPr>
        <p:txBody>
          <a:bodyPr wrap="none" rtlCol="0">
            <a:spAutoFit/>
          </a:bodyPr>
          <a:lstStyle/>
          <a:p>
            <a:r>
              <a:rPr lang="en-US" sz="3600" b="1" dirty="0" smtClean="0"/>
              <a:t>Four Sources of Intelligence</a:t>
            </a:r>
            <a:endParaRPr lang="en-US" sz="3600" b="1" dirty="0"/>
          </a:p>
        </p:txBody>
      </p:sp>
      <p:sp>
        <p:nvSpPr>
          <p:cNvPr id="10" name="TextBox 9"/>
          <p:cNvSpPr txBox="1"/>
          <p:nvPr/>
        </p:nvSpPr>
        <p:spPr>
          <a:xfrm>
            <a:off x="533400" y="1295400"/>
            <a:ext cx="3733800" cy="2862322"/>
          </a:xfrm>
          <a:prstGeom prst="rect">
            <a:avLst/>
          </a:prstGeom>
          <a:noFill/>
        </p:spPr>
        <p:txBody>
          <a:bodyPr wrap="square" rtlCol="0">
            <a:spAutoFit/>
          </a:bodyPr>
          <a:lstStyle/>
          <a:p>
            <a:r>
              <a:rPr lang="en-US" dirty="0"/>
              <a:t>Each trial of each mission will present one or two </a:t>
            </a:r>
            <a:r>
              <a:rPr lang="en-US" dirty="0" smtClean="0"/>
              <a:t>Blue locations that Red may possibly attack. The </a:t>
            </a:r>
            <a:r>
              <a:rPr lang="en-US" dirty="0"/>
              <a:t>location(s) will vary from trial to trial. </a:t>
            </a:r>
            <a:endParaRPr lang="en-US" dirty="0" smtClean="0"/>
          </a:p>
          <a:p>
            <a:endParaRPr lang="en-US" dirty="0"/>
          </a:p>
          <a:p>
            <a:r>
              <a:rPr lang="en-US" dirty="0" smtClean="0"/>
              <a:t>For </a:t>
            </a:r>
            <a:r>
              <a:rPr lang="en-US" dirty="0"/>
              <a:t>each location, </a:t>
            </a:r>
            <a:r>
              <a:rPr lang="en-US" dirty="0" smtClean="0"/>
              <a:t>intelligence reports will </a:t>
            </a:r>
            <a:r>
              <a:rPr lang="en-US" dirty="0"/>
              <a:t>be provided for your use in </a:t>
            </a:r>
            <a:r>
              <a:rPr lang="en-US" dirty="0" smtClean="0"/>
              <a:t>estimating the probability of Red attack. </a:t>
            </a:r>
          </a:p>
          <a:p>
            <a:endParaRPr lang="en-US" dirty="0"/>
          </a:p>
        </p:txBody>
      </p:sp>
      <p:sp>
        <p:nvSpPr>
          <p:cNvPr id="4" name="TextBox 3"/>
          <p:cNvSpPr txBox="1"/>
          <p:nvPr/>
        </p:nvSpPr>
        <p:spPr>
          <a:xfrm>
            <a:off x="4724400" y="1287482"/>
            <a:ext cx="3733800" cy="3139321"/>
          </a:xfrm>
          <a:prstGeom prst="rect">
            <a:avLst/>
          </a:prstGeom>
          <a:noFill/>
        </p:spPr>
        <p:txBody>
          <a:bodyPr wrap="square" rtlCol="0">
            <a:spAutoFit/>
          </a:bodyPr>
          <a:lstStyle/>
          <a:p>
            <a:r>
              <a:rPr lang="en-US" dirty="0" smtClean="0"/>
              <a:t>Besides the </a:t>
            </a:r>
            <a:r>
              <a:rPr lang="en-US" b="1" dirty="0" smtClean="0">
                <a:solidFill>
                  <a:srgbClr val="00CCFF"/>
                </a:solidFill>
              </a:rPr>
              <a:t>BLUEBOOK</a:t>
            </a:r>
            <a:r>
              <a:rPr lang="en-US" dirty="0" smtClean="0"/>
              <a:t>, discussed earlier under </a:t>
            </a:r>
            <a:r>
              <a:rPr lang="en-US" b="1" dirty="0" smtClean="0"/>
              <a:t>Tactics</a:t>
            </a:r>
            <a:r>
              <a:rPr lang="en-US" dirty="0" smtClean="0"/>
              <a:t>, there are four sources of intelligence described in the following slides: </a:t>
            </a:r>
          </a:p>
          <a:p>
            <a:endParaRPr lang="en-US" dirty="0" smtClean="0"/>
          </a:p>
          <a:p>
            <a:r>
              <a:rPr lang="en-US" b="1" dirty="0" smtClean="0">
                <a:solidFill>
                  <a:schemeClr val="accent1"/>
                </a:solidFill>
              </a:rPr>
              <a:t>OSINT	Open-Source Intelligence</a:t>
            </a:r>
            <a:r>
              <a:rPr lang="en-US" dirty="0" smtClean="0"/>
              <a:t/>
            </a:r>
            <a:br>
              <a:rPr lang="en-US" dirty="0" smtClean="0"/>
            </a:br>
            <a:r>
              <a:rPr lang="en-US" b="1" dirty="0" smtClean="0">
                <a:solidFill>
                  <a:srgbClr val="92D050"/>
                </a:solidFill>
              </a:rPr>
              <a:t>IMINT	Image Intelligence</a:t>
            </a:r>
          </a:p>
          <a:p>
            <a:r>
              <a:rPr lang="en-US" b="1" dirty="0" smtClean="0">
                <a:solidFill>
                  <a:srgbClr val="CC0099"/>
                </a:solidFill>
              </a:rPr>
              <a:t>HUMINT	Human Intelligence</a:t>
            </a:r>
            <a:r>
              <a:rPr lang="en-US" dirty="0" smtClean="0"/>
              <a:t/>
            </a:r>
            <a:br>
              <a:rPr lang="en-US" dirty="0" smtClean="0"/>
            </a:br>
            <a:r>
              <a:rPr lang="en-US" b="1" dirty="0" smtClean="0">
                <a:solidFill>
                  <a:srgbClr val="FF0000"/>
                </a:solidFill>
              </a:rPr>
              <a:t>SIGINT	Signal Intelligence</a:t>
            </a:r>
          </a:p>
          <a:p>
            <a:endParaRPr lang="en-US" dirty="0" smtClean="0"/>
          </a:p>
          <a:p>
            <a:endParaRPr lang="en-US"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6491777" cy="646331"/>
          </a:xfrm>
          <a:prstGeom prst="rect">
            <a:avLst/>
          </a:prstGeom>
          <a:noFill/>
        </p:spPr>
        <p:txBody>
          <a:bodyPr wrap="none" rtlCol="0">
            <a:spAutoFit/>
          </a:bodyPr>
          <a:lstStyle/>
          <a:p>
            <a:r>
              <a:rPr lang="en-US" sz="3600" b="1" dirty="0" smtClean="0">
                <a:solidFill>
                  <a:schemeClr val="accent1"/>
                </a:solidFill>
              </a:rPr>
              <a:t>OSINT: Open-Source  Intelligence</a:t>
            </a:r>
            <a:endParaRPr lang="en-US" sz="3600" b="1" dirty="0">
              <a:solidFill>
                <a:schemeClr val="accent1"/>
              </a:solidFill>
            </a:endParaRPr>
          </a:p>
        </p:txBody>
      </p:sp>
      <p:sp>
        <p:nvSpPr>
          <p:cNvPr id="10" name="TextBox 9"/>
          <p:cNvSpPr txBox="1"/>
          <p:nvPr/>
        </p:nvSpPr>
        <p:spPr>
          <a:xfrm>
            <a:off x="533400" y="1295400"/>
            <a:ext cx="3733800" cy="3970318"/>
          </a:xfrm>
          <a:prstGeom prst="rect">
            <a:avLst/>
          </a:prstGeom>
          <a:noFill/>
        </p:spPr>
        <p:txBody>
          <a:bodyPr wrap="square" rtlCol="0">
            <a:spAutoFit/>
          </a:bodyPr>
          <a:lstStyle/>
          <a:p>
            <a:r>
              <a:rPr lang="en-US" dirty="0"/>
              <a:t>On a given trial, </a:t>
            </a:r>
            <a:r>
              <a:rPr lang="en-US" dirty="0" smtClean="0"/>
              <a:t>one or two locations </a:t>
            </a:r>
            <a:r>
              <a:rPr lang="en-US" dirty="0"/>
              <a:t>of planned Blue activity </a:t>
            </a:r>
            <a:r>
              <a:rPr lang="en-US" dirty="0" smtClean="0"/>
              <a:t>are reported by </a:t>
            </a:r>
            <a:r>
              <a:rPr lang="en-US" b="1" u="sng" dirty="0" smtClean="0">
                <a:solidFill>
                  <a:schemeClr val="accent1"/>
                </a:solidFill>
              </a:rPr>
              <a:t>Open-Source </a:t>
            </a:r>
            <a:r>
              <a:rPr lang="en-US" b="1" u="sng" dirty="0">
                <a:solidFill>
                  <a:schemeClr val="accent1"/>
                </a:solidFill>
              </a:rPr>
              <a:t>Intelligence (OSINT</a:t>
            </a:r>
            <a:r>
              <a:rPr lang="en-US" b="1" u="sng" dirty="0" smtClean="0">
                <a:solidFill>
                  <a:schemeClr val="accent1"/>
                </a:solidFill>
              </a:rPr>
              <a:t>)</a:t>
            </a:r>
            <a:r>
              <a:rPr lang="en-US" dirty="0" smtClean="0"/>
              <a:t>. These locations are known to both Red and Blue. </a:t>
            </a:r>
            <a:endParaRPr lang="en-US" dirty="0"/>
          </a:p>
          <a:p>
            <a:endParaRPr lang="en-US" dirty="0" smtClean="0"/>
          </a:p>
          <a:p>
            <a:r>
              <a:rPr lang="en-US" dirty="0" smtClean="0"/>
              <a:t>The </a:t>
            </a:r>
            <a:r>
              <a:rPr lang="en-US" dirty="0"/>
              <a:t>locations are chosen by the computer, so they are not under your control. </a:t>
            </a:r>
            <a:endParaRPr lang="en-US" dirty="0" smtClean="0"/>
          </a:p>
          <a:p>
            <a:endParaRPr lang="en-US" dirty="0" smtClean="0"/>
          </a:p>
          <a:p>
            <a:r>
              <a:rPr lang="en-US" dirty="0" smtClean="0"/>
              <a:t>However</a:t>
            </a:r>
            <a:r>
              <a:rPr lang="en-US" dirty="0"/>
              <a:t>, you do control whether Blue </a:t>
            </a:r>
            <a:r>
              <a:rPr lang="en-US" dirty="0" smtClean="0"/>
              <a:t>will </a:t>
            </a:r>
            <a:r>
              <a:rPr lang="en-US" dirty="0"/>
              <a:t>divert or not divert from each location. </a:t>
            </a:r>
            <a:endParaRPr lang="en-US" dirty="0" smtClean="0"/>
          </a:p>
          <a:p>
            <a:endParaRPr lang="en-US" dirty="0"/>
          </a:p>
        </p:txBody>
      </p:sp>
      <p:sp>
        <p:nvSpPr>
          <p:cNvPr id="4" name="TextBox 3"/>
          <p:cNvSpPr txBox="1"/>
          <p:nvPr/>
        </p:nvSpPr>
        <p:spPr>
          <a:xfrm>
            <a:off x="4724400" y="1287482"/>
            <a:ext cx="3733800" cy="3970318"/>
          </a:xfrm>
          <a:prstGeom prst="rect">
            <a:avLst/>
          </a:prstGeom>
          <a:noFill/>
        </p:spPr>
        <p:txBody>
          <a:bodyPr wrap="square" rtlCol="0">
            <a:spAutoFit/>
          </a:bodyPr>
          <a:lstStyle/>
          <a:p>
            <a:r>
              <a:rPr lang="en-US" dirty="0" smtClean="0"/>
              <a:t>At a given location, OSINT reports the </a:t>
            </a:r>
            <a:r>
              <a:rPr lang="en-US" b="1" u="sng" dirty="0" smtClean="0">
                <a:solidFill>
                  <a:schemeClr val="accent1"/>
                </a:solidFill>
              </a:rPr>
              <a:t>probability P</a:t>
            </a:r>
            <a:r>
              <a:rPr lang="en-US" dirty="0" smtClean="0"/>
              <a:t> that Blue can defend the location against Red attack. </a:t>
            </a:r>
          </a:p>
          <a:p>
            <a:endParaRPr lang="en-US" dirty="0" smtClean="0"/>
          </a:p>
          <a:p>
            <a:r>
              <a:rPr lang="en-US" dirty="0" smtClean="0"/>
              <a:t>This probability P, known to both Red and Blue, governs the outcome of a showdown.  P is the probability that Blue will win (Red will lose).</a:t>
            </a:r>
          </a:p>
          <a:p>
            <a:endParaRPr lang="en-US" dirty="0" smtClean="0"/>
          </a:p>
          <a:p>
            <a:r>
              <a:rPr lang="en-US" dirty="0" smtClean="0"/>
              <a:t>P increases </a:t>
            </a:r>
            <a:r>
              <a:rPr lang="en-US" dirty="0"/>
              <a:t>with the distance (shortest straight line) that Red must penetrate into the Blue region in order to attack the location. </a:t>
            </a:r>
            <a:endParaRPr lang="en-US" dirty="0" smtClean="0"/>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452355" cy="646331"/>
          </a:xfrm>
          <a:prstGeom prst="rect">
            <a:avLst/>
          </a:prstGeom>
          <a:noFill/>
        </p:spPr>
        <p:txBody>
          <a:bodyPr wrap="none" rtlCol="0">
            <a:spAutoFit/>
          </a:bodyPr>
          <a:lstStyle/>
          <a:p>
            <a:r>
              <a:rPr lang="en-US" sz="3600" b="1" dirty="0" smtClean="0">
                <a:solidFill>
                  <a:schemeClr val="accent1"/>
                </a:solidFill>
              </a:rPr>
              <a:t>OSINT </a:t>
            </a:r>
            <a:r>
              <a:rPr lang="en-US" sz="3600" b="1" dirty="0" smtClean="0"/>
              <a:t>- Example</a:t>
            </a:r>
            <a:endParaRPr lang="en-US" sz="3600" b="1" dirty="0"/>
          </a:p>
        </p:txBody>
      </p:sp>
      <p:sp>
        <p:nvSpPr>
          <p:cNvPr id="10" name="TextBox 9"/>
          <p:cNvSpPr txBox="1"/>
          <p:nvPr/>
        </p:nvSpPr>
        <p:spPr>
          <a:xfrm>
            <a:off x="533400" y="1295400"/>
            <a:ext cx="8077200" cy="369332"/>
          </a:xfrm>
          <a:prstGeom prst="rect">
            <a:avLst/>
          </a:prstGeom>
          <a:noFill/>
        </p:spPr>
        <p:txBody>
          <a:bodyPr wrap="square" rtlCol="0">
            <a:spAutoFit/>
          </a:bodyPr>
          <a:lstStyle/>
          <a:p>
            <a:r>
              <a:rPr lang="en-US" dirty="0" smtClean="0"/>
              <a:t>This location is close to the Blue border, </a:t>
            </a:r>
            <a:r>
              <a:rPr lang="en-US" b="1" dirty="0" smtClean="0">
                <a:solidFill>
                  <a:schemeClr val="accent1"/>
                </a:solidFill>
              </a:rPr>
              <a:t>OSINT reports P = 11%.</a:t>
            </a:r>
            <a:endParaRPr lang="en-US" b="1" dirty="0">
              <a:solidFill>
                <a:schemeClr val="accent1"/>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41922" y="2133600"/>
            <a:ext cx="3726755" cy="3733800"/>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220596" cy="646331"/>
          </a:xfrm>
          <a:prstGeom prst="rect">
            <a:avLst/>
          </a:prstGeom>
          <a:noFill/>
        </p:spPr>
        <p:txBody>
          <a:bodyPr wrap="none" rtlCol="0">
            <a:spAutoFit/>
          </a:bodyPr>
          <a:lstStyle/>
          <a:p>
            <a:r>
              <a:rPr lang="en-US" sz="3600" b="1" dirty="0" smtClean="0">
                <a:solidFill>
                  <a:schemeClr val="accent3"/>
                </a:solidFill>
              </a:rPr>
              <a:t>IMINT: Image Intelligence</a:t>
            </a:r>
            <a:endParaRPr lang="en-US" sz="3600" b="1" dirty="0">
              <a:solidFill>
                <a:schemeClr val="accent3"/>
              </a:solidFill>
            </a:endParaRPr>
          </a:p>
        </p:txBody>
      </p:sp>
      <p:sp>
        <p:nvSpPr>
          <p:cNvPr id="10" name="TextBox 9"/>
          <p:cNvSpPr txBox="1"/>
          <p:nvPr/>
        </p:nvSpPr>
        <p:spPr>
          <a:xfrm>
            <a:off x="533400" y="1295400"/>
            <a:ext cx="3733800" cy="2862322"/>
          </a:xfrm>
          <a:prstGeom prst="rect">
            <a:avLst/>
          </a:prstGeom>
          <a:noFill/>
        </p:spPr>
        <p:txBody>
          <a:bodyPr wrap="square" rtlCol="0">
            <a:spAutoFit/>
          </a:bodyPr>
          <a:lstStyle/>
          <a:p>
            <a:r>
              <a:rPr lang="en-US" dirty="0"/>
              <a:t>Each location of possible attack carries an associated importance, measured by </a:t>
            </a:r>
            <a:r>
              <a:rPr lang="en-US" b="1" u="sng" dirty="0" smtClean="0">
                <a:solidFill>
                  <a:schemeClr val="accent3"/>
                </a:solidFill>
              </a:rPr>
              <a:t>utility </a:t>
            </a:r>
            <a:r>
              <a:rPr lang="en-US" b="1" u="sng" dirty="0">
                <a:solidFill>
                  <a:schemeClr val="accent3"/>
                </a:solidFill>
              </a:rPr>
              <a:t>U</a:t>
            </a:r>
            <a:r>
              <a:rPr lang="en-US" dirty="0"/>
              <a:t>. </a:t>
            </a:r>
            <a:endParaRPr lang="en-US" dirty="0" smtClean="0"/>
          </a:p>
          <a:p>
            <a:endParaRPr lang="en-US" dirty="0"/>
          </a:p>
          <a:p>
            <a:r>
              <a:rPr lang="en-US" dirty="0" smtClean="0"/>
              <a:t>This utility U determines the number of points won or lost on a showdown. </a:t>
            </a:r>
          </a:p>
          <a:p>
            <a:endParaRPr lang="en-US" dirty="0" smtClean="0"/>
          </a:p>
          <a:p>
            <a:r>
              <a:rPr lang="en-US" dirty="0" smtClean="0"/>
              <a:t>U depends on the density of buildings at the Blue location. </a:t>
            </a:r>
          </a:p>
          <a:p>
            <a:endParaRPr lang="en-US" dirty="0" smtClean="0"/>
          </a:p>
        </p:txBody>
      </p:sp>
      <p:sp>
        <p:nvSpPr>
          <p:cNvPr id="4" name="TextBox 3"/>
          <p:cNvSpPr txBox="1"/>
          <p:nvPr/>
        </p:nvSpPr>
        <p:spPr>
          <a:xfrm>
            <a:off x="4724400" y="1287482"/>
            <a:ext cx="3733800" cy="2308324"/>
          </a:xfrm>
          <a:prstGeom prst="rect">
            <a:avLst/>
          </a:prstGeom>
          <a:noFill/>
        </p:spPr>
        <p:txBody>
          <a:bodyPr wrap="square" rtlCol="0">
            <a:spAutoFit/>
          </a:bodyPr>
          <a:lstStyle/>
          <a:p>
            <a:r>
              <a:rPr lang="en-US" dirty="0" smtClean="0"/>
              <a:t>The value of U is reported to you by </a:t>
            </a:r>
            <a:r>
              <a:rPr lang="en-US" b="1" u="sng" dirty="0" smtClean="0">
                <a:solidFill>
                  <a:schemeClr val="accent3"/>
                </a:solidFill>
              </a:rPr>
              <a:t>Image Intelligence (IMINT)</a:t>
            </a:r>
            <a:r>
              <a:rPr lang="en-US" dirty="0" smtClean="0"/>
              <a:t>.</a:t>
            </a:r>
          </a:p>
          <a:p>
            <a:endParaRPr lang="en-US" dirty="0" smtClean="0"/>
          </a:p>
          <a:p>
            <a:r>
              <a:rPr lang="en-US" dirty="0" smtClean="0"/>
              <a:t>Like P from OSINT, the U from IMINT is known by both Red and Blue. </a:t>
            </a:r>
          </a:p>
          <a:p>
            <a:r>
              <a:rPr lang="en-US" dirty="0" smtClean="0"/>
              <a:t> </a:t>
            </a:r>
          </a:p>
          <a:p>
            <a:r>
              <a:rPr lang="en-US" dirty="0" smtClean="0"/>
              <a:t>However, all </a:t>
            </a:r>
            <a:r>
              <a:rPr lang="en-US" dirty="0"/>
              <a:t>remaining </a:t>
            </a:r>
            <a:r>
              <a:rPr lang="en-US" dirty="0" smtClean="0"/>
              <a:t>intelligence differs </a:t>
            </a:r>
            <a:r>
              <a:rPr lang="en-US" dirty="0"/>
              <a:t>between </a:t>
            </a:r>
            <a:r>
              <a:rPr lang="en-US" dirty="0" smtClean="0"/>
              <a:t>Red and Blue.</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449149" cy="646331"/>
          </a:xfrm>
          <a:prstGeom prst="rect">
            <a:avLst/>
          </a:prstGeom>
          <a:noFill/>
        </p:spPr>
        <p:txBody>
          <a:bodyPr wrap="none" rtlCol="0">
            <a:spAutoFit/>
          </a:bodyPr>
          <a:lstStyle/>
          <a:p>
            <a:r>
              <a:rPr lang="en-US" sz="3600" b="1" dirty="0" smtClean="0">
                <a:solidFill>
                  <a:schemeClr val="accent3"/>
                </a:solidFill>
              </a:rPr>
              <a:t>IMINT </a:t>
            </a:r>
            <a:r>
              <a:rPr lang="en-US" sz="3600" b="1" dirty="0" smtClean="0"/>
              <a:t>- Example</a:t>
            </a:r>
            <a:endParaRPr lang="en-US" sz="3600" b="1" dirty="0"/>
          </a:p>
        </p:txBody>
      </p:sp>
      <p:sp>
        <p:nvSpPr>
          <p:cNvPr id="8" name="TextBox 7"/>
          <p:cNvSpPr txBox="1"/>
          <p:nvPr/>
        </p:nvSpPr>
        <p:spPr>
          <a:xfrm>
            <a:off x="533400" y="1295400"/>
            <a:ext cx="8077200" cy="646331"/>
          </a:xfrm>
          <a:prstGeom prst="rect">
            <a:avLst/>
          </a:prstGeom>
          <a:noFill/>
        </p:spPr>
        <p:txBody>
          <a:bodyPr wrap="square" rtlCol="0">
            <a:spAutoFit/>
          </a:bodyPr>
          <a:lstStyle/>
          <a:p>
            <a:r>
              <a:rPr lang="en-US" dirty="0" smtClean="0"/>
              <a:t>The IMINT circle (green) represents the area over which density is calculated. Here the location has a high density of buildings, </a:t>
            </a:r>
            <a:r>
              <a:rPr lang="en-US" b="1" dirty="0" smtClean="0">
                <a:solidFill>
                  <a:schemeClr val="accent3"/>
                </a:solidFill>
              </a:rPr>
              <a:t>IMINT reports U = 5</a:t>
            </a:r>
            <a:r>
              <a:rPr lang="en-US" dirty="0" smtClean="0">
                <a:solidFill>
                  <a:schemeClr val="accent3"/>
                </a:solidFill>
              </a:rPr>
              <a:t>.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7648" y="2133600"/>
            <a:ext cx="3730752" cy="3730752"/>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289345" cy="646331"/>
          </a:xfrm>
          <a:prstGeom prst="rect">
            <a:avLst/>
          </a:prstGeom>
          <a:noFill/>
        </p:spPr>
        <p:txBody>
          <a:bodyPr wrap="none" rtlCol="0">
            <a:spAutoFit/>
          </a:bodyPr>
          <a:lstStyle/>
          <a:p>
            <a:r>
              <a:rPr lang="en-US" sz="3600" b="1" dirty="0" smtClean="0">
                <a:solidFill>
                  <a:srgbClr val="00CCFF"/>
                </a:solidFill>
              </a:rPr>
              <a:t>BLUEBOOK</a:t>
            </a:r>
            <a:endParaRPr lang="en-US" sz="3600" b="1" dirty="0">
              <a:solidFill>
                <a:srgbClr val="00CCFF"/>
              </a:solidFill>
            </a:endParaRPr>
          </a:p>
        </p:txBody>
      </p:sp>
      <p:sp>
        <p:nvSpPr>
          <p:cNvPr id="10" name="TextBox 9"/>
          <p:cNvSpPr txBox="1"/>
          <p:nvPr/>
        </p:nvSpPr>
        <p:spPr>
          <a:xfrm>
            <a:off x="533400" y="1295400"/>
            <a:ext cx="3733800" cy="3693319"/>
          </a:xfrm>
          <a:prstGeom prst="rect">
            <a:avLst/>
          </a:prstGeom>
          <a:noFill/>
        </p:spPr>
        <p:txBody>
          <a:bodyPr wrap="square" rtlCol="0">
            <a:spAutoFit/>
          </a:bodyPr>
          <a:lstStyle/>
          <a:p>
            <a:r>
              <a:rPr lang="en-US" dirty="0" smtClean="0"/>
              <a:t>As noted earlier under </a:t>
            </a:r>
            <a:r>
              <a:rPr lang="en-US" b="1" dirty="0" smtClean="0"/>
              <a:t>Tactics</a:t>
            </a:r>
            <a:r>
              <a:rPr lang="en-US" dirty="0" smtClean="0"/>
              <a:t>, the probability of Red attack depends on P and U per the </a:t>
            </a:r>
            <a:r>
              <a:rPr lang="en-US" b="1" dirty="0" smtClean="0">
                <a:solidFill>
                  <a:srgbClr val="00CCFF"/>
                </a:solidFill>
              </a:rPr>
              <a:t>BLUEBOOK</a:t>
            </a:r>
            <a:r>
              <a:rPr lang="en-US" dirty="0" smtClean="0"/>
              <a:t>.</a:t>
            </a:r>
          </a:p>
          <a:p>
            <a:endParaRPr lang="en-US" dirty="0" smtClean="0"/>
          </a:p>
          <a:p>
            <a:r>
              <a:rPr lang="en-US" dirty="0" smtClean="0"/>
              <a:t>Therefore, after receiving OSINT (P) and IMINT (U), you can use the BLUEBOOK to determine the probability of Red attack.</a:t>
            </a:r>
          </a:p>
          <a:p>
            <a:endParaRPr lang="en-US" dirty="0" smtClean="0"/>
          </a:p>
          <a:p>
            <a:r>
              <a:rPr lang="en-US" b="1" u="sng" dirty="0" smtClean="0"/>
              <a:t>Note:</a:t>
            </a:r>
            <a:r>
              <a:rPr lang="en-US" dirty="0" smtClean="0"/>
              <a:t> Throughout the experiment, P will always be less than 50%, and U will always be equal to 2, 3, 4, or 5.</a:t>
            </a:r>
          </a:p>
          <a:p>
            <a:endParaRPr lang="en-US" dirty="0" smtClean="0"/>
          </a:p>
        </p:txBody>
      </p:sp>
      <p:grpSp>
        <p:nvGrpSpPr>
          <p:cNvPr id="6" name="Group 5"/>
          <p:cNvGrpSpPr/>
          <p:nvPr/>
        </p:nvGrpSpPr>
        <p:grpSpPr>
          <a:xfrm>
            <a:off x="4800600" y="1440499"/>
            <a:ext cx="2795185" cy="2593777"/>
            <a:chOff x="4800600" y="990600"/>
            <a:chExt cx="2795185" cy="2593777"/>
          </a:xfrm>
        </p:grpSpPr>
        <p:sp>
          <p:nvSpPr>
            <p:cNvPr id="8" name="Rectangle 7"/>
            <p:cNvSpPr/>
            <p:nvPr/>
          </p:nvSpPr>
          <p:spPr>
            <a:xfrm>
              <a:off x="5638800" y="1371600"/>
              <a:ext cx="1828800" cy="1828800"/>
            </a:xfrm>
            <a:prstGeom prst="rect">
              <a:avLst/>
            </a:prstGeom>
            <a:solidFill>
              <a:srgbClr val="00CCFF">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638800" y="13716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5791200" y="1676400"/>
              <a:ext cx="583814" cy="369332"/>
            </a:xfrm>
            <a:prstGeom prst="rect">
              <a:avLst/>
            </a:prstGeom>
            <a:noFill/>
          </p:spPr>
          <p:txBody>
            <a:bodyPr wrap="none" rtlCol="0">
              <a:spAutoFit/>
            </a:bodyPr>
            <a:lstStyle/>
            <a:p>
              <a:r>
                <a:rPr lang="en-US" dirty="0" smtClean="0"/>
                <a:t>20%</a:t>
              </a:r>
              <a:endParaRPr lang="en-US" dirty="0"/>
            </a:p>
          </p:txBody>
        </p:sp>
        <p:sp>
          <p:nvSpPr>
            <p:cNvPr id="12" name="Rectangle 11"/>
            <p:cNvSpPr/>
            <p:nvPr/>
          </p:nvSpPr>
          <p:spPr>
            <a:xfrm>
              <a:off x="6553200" y="2286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6705600" y="2514600"/>
              <a:ext cx="583814" cy="369332"/>
            </a:xfrm>
            <a:prstGeom prst="rect">
              <a:avLst/>
            </a:prstGeom>
            <a:noFill/>
          </p:spPr>
          <p:txBody>
            <a:bodyPr wrap="none" rtlCol="0">
              <a:spAutoFit/>
            </a:bodyPr>
            <a:lstStyle/>
            <a:p>
              <a:r>
                <a:rPr lang="en-US" dirty="0" smtClean="0"/>
                <a:t>80%</a:t>
              </a:r>
              <a:endParaRPr lang="en-US" dirty="0"/>
            </a:p>
          </p:txBody>
        </p:sp>
        <p:sp>
          <p:nvSpPr>
            <p:cNvPr id="14" name="TextBox 13"/>
            <p:cNvSpPr txBox="1"/>
            <p:nvPr/>
          </p:nvSpPr>
          <p:spPr>
            <a:xfrm>
              <a:off x="5791200" y="2514600"/>
              <a:ext cx="583814" cy="369332"/>
            </a:xfrm>
            <a:prstGeom prst="rect">
              <a:avLst/>
            </a:prstGeom>
            <a:noFill/>
          </p:spPr>
          <p:txBody>
            <a:bodyPr wrap="none" rtlCol="0">
              <a:spAutoFit/>
            </a:bodyPr>
            <a:lstStyle/>
            <a:p>
              <a:r>
                <a:rPr lang="en-US" dirty="0" smtClean="0"/>
                <a:t>60%</a:t>
              </a:r>
              <a:endParaRPr lang="en-US" dirty="0"/>
            </a:p>
          </p:txBody>
        </p:sp>
        <p:sp>
          <p:nvSpPr>
            <p:cNvPr id="15" name="TextBox 14"/>
            <p:cNvSpPr txBox="1"/>
            <p:nvPr/>
          </p:nvSpPr>
          <p:spPr>
            <a:xfrm>
              <a:off x="6705600" y="1676400"/>
              <a:ext cx="583814" cy="369332"/>
            </a:xfrm>
            <a:prstGeom prst="rect">
              <a:avLst/>
            </a:prstGeom>
            <a:noFill/>
          </p:spPr>
          <p:txBody>
            <a:bodyPr wrap="none" rtlCol="0">
              <a:spAutoFit/>
            </a:bodyPr>
            <a:lstStyle/>
            <a:p>
              <a:r>
                <a:rPr lang="en-US" dirty="0" smtClean="0"/>
                <a:t>40%</a:t>
              </a:r>
              <a:endParaRPr lang="en-US" dirty="0"/>
            </a:p>
          </p:txBody>
        </p:sp>
        <p:sp>
          <p:nvSpPr>
            <p:cNvPr id="16" name="TextBox 15"/>
            <p:cNvSpPr txBox="1"/>
            <p:nvPr/>
          </p:nvSpPr>
          <p:spPr>
            <a:xfrm>
              <a:off x="5638800" y="3276600"/>
              <a:ext cx="889987" cy="307777"/>
            </a:xfrm>
            <a:prstGeom prst="rect">
              <a:avLst/>
            </a:prstGeom>
            <a:noFill/>
          </p:spPr>
          <p:txBody>
            <a:bodyPr wrap="none" rtlCol="0">
              <a:spAutoFit/>
            </a:bodyPr>
            <a:lstStyle/>
            <a:p>
              <a:r>
                <a:rPr lang="en-US" sz="1400" dirty="0" smtClean="0"/>
                <a:t>U = 2 or 3</a:t>
              </a:r>
              <a:endParaRPr lang="en-US" sz="1400" dirty="0"/>
            </a:p>
          </p:txBody>
        </p:sp>
        <p:sp>
          <p:nvSpPr>
            <p:cNvPr id="17" name="TextBox 16"/>
            <p:cNvSpPr txBox="1"/>
            <p:nvPr/>
          </p:nvSpPr>
          <p:spPr>
            <a:xfrm>
              <a:off x="4800600" y="1676400"/>
              <a:ext cx="758541" cy="307777"/>
            </a:xfrm>
            <a:prstGeom prst="rect">
              <a:avLst/>
            </a:prstGeom>
            <a:noFill/>
          </p:spPr>
          <p:txBody>
            <a:bodyPr wrap="none" rtlCol="0">
              <a:spAutoFit/>
            </a:bodyPr>
            <a:lstStyle/>
            <a:p>
              <a:r>
                <a:rPr lang="en-US" sz="1400" dirty="0" smtClean="0"/>
                <a:t>P &gt; 25%</a:t>
              </a:r>
              <a:endParaRPr lang="en-US" sz="1400" dirty="0"/>
            </a:p>
          </p:txBody>
        </p:sp>
        <p:sp>
          <p:nvSpPr>
            <p:cNvPr id="18" name="TextBox 17"/>
            <p:cNvSpPr txBox="1"/>
            <p:nvPr/>
          </p:nvSpPr>
          <p:spPr>
            <a:xfrm>
              <a:off x="4819320" y="2590800"/>
              <a:ext cx="758541" cy="307777"/>
            </a:xfrm>
            <a:prstGeom prst="rect">
              <a:avLst/>
            </a:prstGeom>
            <a:noFill/>
          </p:spPr>
          <p:txBody>
            <a:bodyPr wrap="none" rtlCol="0">
              <a:spAutoFit/>
            </a:bodyPr>
            <a:lstStyle/>
            <a:p>
              <a:r>
                <a:rPr lang="en-US" sz="1400" dirty="0" smtClean="0"/>
                <a:t>P ≤ 25%</a:t>
              </a:r>
              <a:endParaRPr lang="en-US" sz="1400" dirty="0"/>
            </a:p>
          </p:txBody>
        </p:sp>
        <p:sp>
          <p:nvSpPr>
            <p:cNvPr id="19" name="TextBox 18"/>
            <p:cNvSpPr txBox="1"/>
            <p:nvPr/>
          </p:nvSpPr>
          <p:spPr>
            <a:xfrm>
              <a:off x="6577613" y="3276600"/>
              <a:ext cx="889987" cy="307777"/>
            </a:xfrm>
            <a:prstGeom prst="rect">
              <a:avLst/>
            </a:prstGeom>
            <a:noFill/>
          </p:spPr>
          <p:txBody>
            <a:bodyPr wrap="none" rtlCol="0">
              <a:spAutoFit/>
            </a:bodyPr>
            <a:lstStyle/>
            <a:p>
              <a:r>
                <a:rPr lang="en-US" sz="1400" dirty="0" smtClean="0"/>
                <a:t>U = 4 or 5</a:t>
              </a:r>
              <a:endParaRPr lang="en-US" sz="1400" dirty="0"/>
            </a:p>
          </p:txBody>
        </p:sp>
        <p:sp>
          <p:nvSpPr>
            <p:cNvPr id="20" name="TextBox 19"/>
            <p:cNvSpPr txBox="1"/>
            <p:nvPr/>
          </p:nvSpPr>
          <p:spPr>
            <a:xfrm>
              <a:off x="5562600" y="990600"/>
              <a:ext cx="2033185" cy="307777"/>
            </a:xfrm>
            <a:prstGeom prst="rect">
              <a:avLst/>
            </a:prstGeom>
            <a:noFill/>
          </p:spPr>
          <p:txBody>
            <a:bodyPr wrap="none" rtlCol="0">
              <a:spAutoFit/>
            </a:bodyPr>
            <a:lstStyle/>
            <a:p>
              <a:r>
                <a:rPr lang="en-US" sz="1400" b="1" dirty="0" smtClean="0"/>
                <a:t>Probability of Red Attack</a:t>
              </a:r>
              <a:endParaRPr lang="en-US" sz="1400" b="1" dirty="0"/>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998817" cy="646331"/>
          </a:xfrm>
          <a:prstGeom prst="rect">
            <a:avLst/>
          </a:prstGeom>
          <a:noFill/>
        </p:spPr>
        <p:txBody>
          <a:bodyPr wrap="none" rtlCol="0">
            <a:spAutoFit/>
          </a:bodyPr>
          <a:lstStyle/>
          <a:p>
            <a:r>
              <a:rPr lang="en-US" sz="3600" b="1" dirty="0" smtClean="0"/>
              <a:t>Your Role</a:t>
            </a:r>
            <a:endParaRPr lang="en-US" sz="3600" b="1" dirty="0"/>
          </a:p>
        </p:txBody>
      </p:sp>
      <p:sp>
        <p:nvSpPr>
          <p:cNvPr id="10" name="TextBox 9"/>
          <p:cNvSpPr txBox="1"/>
          <p:nvPr/>
        </p:nvSpPr>
        <p:spPr>
          <a:xfrm>
            <a:off x="533400" y="1295400"/>
            <a:ext cx="3733800" cy="4524315"/>
          </a:xfrm>
          <a:prstGeom prst="rect">
            <a:avLst/>
          </a:prstGeom>
          <a:noFill/>
        </p:spPr>
        <p:txBody>
          <a:bodyPr wrap="square" rtlCol="0">
            <a:spAutoFit/>
          </a:bodyPr>
          <a:lstStyle/>
          <a:p>
            <a:r>
              <a:rPr lang="en-US" dirty="0" smtClean="0"/>
              <a:t>In this experiment, you will be playing the role of “Blue” intelligence and operations against a “Red” adversary. </a:t>
            </a:r>
          </a:p>
          <a:p>
            <a:r>
              <a:rPr lang="en-US" dirty="0" smtClean="0"/>
              <a:t> </a:t>
            </a:r>
          </a:p>
          <a:p>
            <a:r>
              <a:rPr lang="en-US" dirty="0" smtClean="0"/>
              <a:t>The Red-Blue conflict is played out in a series of trials, where each trial represents one day's cycle of Blue intelligence and operations. </a:t>
            </a:r>
          </a:p>
          <a:p>
            <a:endParaRPr lang="en-US" dirty="0" smtClean="0"/>
          </a:p>
          <a:p>
            <a:r>
              <a:rPr lang="en-US" dirty="0" smtClean="0"/>
              <a:t>On each trial, Red may or may not attack a Blue point inside the Blue border. </a:t>
            </a:r>
          </a:p>
          <a:p>
            <a:endParaRPr lang="en-US" dirty="0" smtClean="0"/>
          </a:p>
          <a:p>
            <a:r>
              <a:rPr lang="en-US" dirty="0" smtClean="0"/>
              <a:t>This point is a location of planned Blue activity, which represents a potential target for Red attack.</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0600" y="1373832"/>
            <a:ext cx="3201188" cy="3195148"/>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265014" cy="646331"/>
          </a:xfrm>
          <a:prstGeom prst="rect">
            <a:avLst/>
          </a:prstGeom>
          <a:noFill/>
        </p:spPr>
        <p:txBody>
          <a:bodyPr wrap="none" rtlCol="0">
            <a:spAutoFit/>
          </a:bodyPr>
          <a:lstStyle/>
          <a:p>
            <a:r>
              <a:rPr lang="en-US" sz="3600" b="1" dirty="0" smtClean="0">
                <a:solidFill>
                  <a:srgbClr val="00CCFF"/>
                </a:solidFill>
              </a:rPr>
              <a:t>BLUEBOOK </a:t>
            </a:r>
            <a:r>
              <a:rPr lang="en-US" sz="3600" b="1" dirty="0" smtClean="0"/>
              <a:t>- Example</a:t>
            </a:r>
            <a:endParaRPr lang="en-US" sz="3600" b="1" dirty="0"/>
          </a:p>
        </p:txBody>
      </p:sp>
      <p:sp>
        <p:nvSpPr>
          <p:cNvPr id="36" name="TextBox 35"/>
          <p:cNvSpPr txBox="1"/>
          <p:nvPr/>
        </p:nvSpPr>
        <p:spPr>
          <a:xfrm>
            <a:off x="533400" y="1295400"/>
            <a:ext cx="8077200" cy="646331"/>
          </a:xfrm>
          <a:prstGeom prst="rect">
            <a:avLst/>
          </a:prstGeom>
          <a:noFill/>
        </p:spPr>
        <p:txBody>
          <a:bodyPr wrap="square" rtlCol="0">
            <a:spAutoFit/>
          </a:bodyPr>
          <a:lstStyle/>
          <a:p>
            <a:r>
              <a:rPr lang="en-US" dirty="0" smtClean="0"/>
              <a:t>This location has P = 11% and U = 5. Per the</a:t>
            </a:r>
            <a:r>
              <a:rPr lang="en-US" b="1" dirty="0" smtClean="0">
                <a:solidFill>
                  <a:srgbClr val="00CCFF"/>
                </a:solidFill>
              </a:rPr>
              <a:t> BLUEBOOK</a:t>
            </a:r>
            <a:r>
              <a:rPr lang="en-US" dirty="0" smtClean="0"/>
              <a:t>, the probability of Red attack is 80%, and this cell of matrix is highlighted by the computer display.</a:t>
            </a:r>
          </a:p>
        </p:txBody>
      </p:sp>
      <p:sp>
        <p:nvSpPr>
          <p:cNvPr id="23" name="Rectangle 22"/>
          <p:cNvSpPr/>
          <p:nvPr/>
        </p:nvSpPr>
        <p:spPr>
          <a:xfrm>
            <a:off x="6324600" y="3048000"/>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6324600" y="3048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6477000" y="3352800"/>
            <a:ext cx="583814" cy="369332"/>
          </a:xfrm>
          <a:prstGeom prst="rect">
            <a:avLst/>
          </a:prstGeom>
          <a:noFill/>
        </p:spPr>
        <p:txBody>
          <a:bodyPr wrap="none" rtlCol="0">
            <a:spAutoFit/>
          </a:bodyPr>
          <a:lstStyle/>
          <a:p>
            <a:r>
              <a:rPr lang="en-US" dirty="0" smtClean="0"/>
              <a:t>20%</a:t>
            </a:r>
            <a:endParaRPr lang="en-US" dirty="0"/>
          </a:p>
        </p:txBody>
      </p:sp>
      <p:sp>
        <p:nvSpPr>
          <p:cNvPr id="26" name="Rectangle 25"/>
          <p:cNvSpPr/>
          <p:nvPr/>
        </p:nvSpPr>
        <p:spPr>
          <a:xfrm>
            <a:off x="7239000" y="39624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6477000" y="4191000"/>
            <a:ext cx="583814" cy="369332"/>
          </a:xfrm>
          <a:prstGeom prst="rect">
            <a:avLst/>
          </a:prstGeom>
          <a:noFill/>
        </p:spPr>
        <p:txBody>
          <a:bodyPr wrap="none" rtlCol="0">
            <a:spAutoFit/>
          </a:bodyPr>
          <a:lstStyle/>
          <a:p>
            <a:r>
              <a:rPr lang="en-US" dirty="0" smtClean="0"/>
              <a:t>60%</a:t>
            </a:r>
            <a:endParaRPr lang="en-US" dirty="0"/>
          </a:p>
        </p:txBody>
      </p:sp>
      <p:sp>
        <p:nvSpPr>
          <p:cNvPr id="29" name="TextBox 28"/>
          <p:cNvSpPr txBox="1"/>
          <p:nvPr/>
        </p:nvSpPr>
        <p:spPr>
          <a:xfrm>
            <a:off x="7391400" y="3352800"/>
            <a:ext cx="583814" cy="369332"/>
          </a:xfrm>
          <a:prstGeom prst="rect">
            <a:avLst/>
          </a:prstGeom>
          <a:noFill/>
        </p:spPr>
        <p:txBody>
          <a:bodyPr wrap="none" rtlCol="0">
            <a:spAutoFit/>
          </a:bodyPr>
          <a:lstStyle/>
          <a:p>
            <a:r>
              <a:rPr lang="en-US" dirty="0" smtClean="0"/>
              <a:t>40%</a:t>
            </a:r>
            <a:endParaRPr lang="en-US" dirty="0"/>
          </a:p>
        </p:txBody>
      </p:sp>
      <p:sp>
        <p:nvSpPr>
          <p:cNvPr id="30" name="TextBox 29"/>
          <p:cNvSpPr txBox="1"/>
          <p:nvPr/>
        </p:nvSpPr>
        <p:spPr>
          <a:xfrm>
            <a:off x="6324600" y="4953000"/>
            <a:ext cx="889987" cy="307777"/>
          </a:xfrm>
          <a:prstGeom prst="rect">
            <a:avLst/>
          </a:prstGeom>
          <a:noFill/>
        </p:spPr>
        <p:txBody>
          <a:bodyPr wrap="none" rtlCol="0">
            <a:spAutoFit/>
          </a:bodyPr>
          <a:lstStyle/>
          <a:p>
            <a:r>
              <a:rPr lang="en-US" sz="1400" dirty="0" smtClean="0"/>
              <a:t>U = 2 or 3</a:t>
            </a:r>
            <a:endParaRPr lang="en-US" sz="1400" dirty="0"/>
          </a:p>
        </p:txBody>
      </p:sp>
      <p:sp>
        <p:nvSpPr>
          <p:cNvPr id="31" name="TextBox 30"/>
          <p:cNvSpPr txBox="1"/>
          <p:nvPr/>
        </p:nvSpPr>
        <p:spPr>
          <a:xfrm>
            <a:off x="5486400" y="3352800"/>
            <a:ext cx="758541" cy="307777"/>
          </a:xfrm>
          <a:prstGeom prst="rect">
            <a:avLst/>
          </a:prstGeom>
          <a:noFill/>
        </p:spPr>
        <p:txBody>
          <a:bodyPr wrap="none" rtlCol="0">
            <a:spAutoFit/>
          </a:bodyPr>
          <a:lstStyle/>
          <a:p>
            <a:r>
              <a:rPr lang="en-US" sz="1400" dirty="0" smtClean="0"/>
              <a:t>P &gt; 25%</a:t>
            </a:r>
            <a:endParaRPr lang="en-US" sz="1400" dirty="0"/>
          </a:p>
        </p:txBody>
      </p:sp>
      <p:sp>
        <p:nvSpPr>
          <p:cNvPr id="32" name="TextBox 31"/>
          <p:cNvSpPr txBox="1"/>
          <p:nvPr/>
        </p:nvSpPr>
        <p:spPr>
          <a:xfrm>
            <a:off x="5505120" y="4267200"/>
            <a:ext cx="758541" cy="307777"/>
          </a:xfrm>
          <a:prstGeom prst="rect">
            <a:avLst/>
          </a:prstGeom>
          <a:noFill/>
        </p:spPr>
        <p:txBody>
          <a:bodyPr wrap="none" rtlCol="0">
            <a:spAutoFit/>
          </a:bodyPr>
          <a:lstStyle/>
          <a:p>
            <a:r>
              <a:rPr lang="en-US" sz="1400" dirty="0" smtClean="0"/>
              <a:t>P ≤ 25%</a:t>
            </a:r>
            <a:endParaRPr lang="en-US" sz="1400" dirty="0"/>
          </a:p>
        </p:txBody>
      </p:sp>
      <p:sp>
        <p:nvSpPr>
          <p:cNvPr id="33" name="TextBox 32"/>
          <p:cNvSpPr txBox="1"/>
          <p:nvPr/>
        </p:nvSpPr>
        <p:spPr>
          <a:xfrm>
            <a:off x="7263413" y="4953000"/>
            <a:ext cx="889987" cy="307777"/>
          </a:xfrm>
          <a:prstGeom prst="rect">
            <a:avLst/>
          </a:prstGeom>
          <a:noFill/>
        </p:spPr>
        <p:txBody>
          <a:bodyPr wrap="none" rtlCol="0">
            <a:spAutoFit/>
          </a:bodyPr>
          <a:lstStyle/>
          <a:p>
            <a:r>
              <a:rPr lang="en-US" sz="1400" dirty="0" smtClean="0"/>
              <a:t>U = 4 or 5</a:t>
            </a:r>
            <a:endParaRPr lang="en-US" sz="1400" dirty="0"/>
          </a:p>
        </p:txBody>
      </p:sp>
      <p:sp>
        <p:nvSpPr>
          <p:cNvPr id="34" name="TextBox 33"/>
          <p:cNvSpPr txBox="1"/>
          <p:nvPr/>
        </p:nvSpPr>
        <p:spPr>
          <a:xfrm>
            <a:off x="6206067" y="2667000"/>
            <a:ext cx="2089290" cy="307777"/>
          </a:xfrm>
          <a:prstGeom prst="rect">
            <a:avLst/>
          </a:prstGeom>
          <a:noFill/>
        </p:spPr>
        <p:txBody>
          <a:bodyPr wrap="none" rtlCol="0">
            <a:spAutoFit/>
          </a:bodyPr>
          <a:lstStyle/>
          <a:p>
            <a:r>
              <a:rPr lang="en-US" sz="1400" b="1" dirty="0" smtClean="0"/>
              <a:t>Probability of Red Attack</a:t>
            </a:r>
            <a:endParaRPr lang="en-US" sz="1400" b="1"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0340" y="2211324"/>
            <a:ext cx="3723660" cy="3730752"/>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3052" y="1994308"/>
            <a:ext cx="2240280" cy="498579"/>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7239001" y="3963144"/>
            <a:ext cx="905256" cy="913656"/>
          </a:xfrm>
          <a:prstGeom prst="rect">
            <a:avLst/>
          </a:prstGeom>
          <a:solidFill>
            <a:srgbClr val="33C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7391400" y="4191000"/>
            <a:ext cx="583814" cy="369332"/>
          </a:xfrm>
          <a:prstGeom prst="rect">
            <a:avLst/>
          </a:prstGeom>
          <a:noFill/>
        </p:spPr>
        <p:txBody>
          <a:bodyPr wrap="none" rtlCol="0">
            <a:spAutoFit/>
          </a:bodyPr>
          <a:lstStyle/>
          <a:p>
            <a:r>
              <a:rPr lang="en-US" dirty="0" smtClean="0"/>
              <a:t>80%</a:t>
            </a:r>
            <a:endParaRPr lang="en-US" dirty="0"/>
          </a:p>
        </p:txBody>
      </p:sp>
      <p:sp>
        <p:nvSpPr>
          <p:cNvPr id="3" name="Rectangle 2"/>
          <p:cNvSpPr/>
          <p:nvPr/>
        </p:nvSpPr>
        <p:spPr>
          <a:xfrm>
            <a:off x="6324600" y="3048000"/>
            <a:ext cx="1828800" cy="18302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908412" cy="646331"/>
          </a:xfrm>
          <a:prstGeom prst="rect">
            <a:avLst/>
          </a:prstGeom>
          <a:noFill/>
        </p:spPr>
        <p:txBody>
          <a:bodyPr wrap="none" rtlCol="0">
            <a:spAutoFit/>
          </a:bodyPr>
          <a:lstStyle/>
          <a:p>
            <a:r>
              <a:rPr lang="en-US" sz="3600" b="1" dirty="0" smtClean="0">
                <a:solidFill>
                  <a:srgbClr val="CC0099"/>
                </a:solidFill>
              </a:rPr>
              <a:t>HUMINT: Human Intelligence</a:t>
            </a:r>
            <a:endParaRPr lang="en-US" sz="3600" b="1" dirty="0">
              <a:solidFill>
                <a:srgbClr val="CC0099"/>
              </a:solidFill>
            </a:endParaRPr>
          </a:p>
        </p:txBody>
      </p:sp>
      <p:sp>
        <p:nvSpPr>
          <p:cNvPr id="10" name="TextBox 9"/>
          <p:cNvSpPr txBox="1"/>
          <p:nvPr/>
        </p:nvSpPr>
        <p:spPr>
          <a:xfrm>
            <a:off x="533400" y="1295400"/>
            <a:ext cx="3733800" cy="4524315"/>
          </a:xfrm>
          <a:prstGeom prst="rect">
            <a:avLst/>
          </a:prstGeom>
          <a:noFill/>
        </p:spPr>
        <p:txBody>
          <a:bodyPr wrap="square" rtlCol="0">
            <a:spAutoFit/>
          </a:bodyPr>
          <a:lstStyle/>
          <a:p>
            <a:r>
              <a:rPr lang="en-US" dirty="0" smtClean="0"/>
              <a:t>As described above, the BLUEBOOK gives the probability of Red attack, assuming Red has the capability to attack. </a:t>
            </a:r>
            <a:r>
              <a:rPr lang="en-US" b="1" dirty="0" smtClean="0"/>
              <a:t>But Red may not be capable.</a:t>
            </a:r>
          </a:p>
          <a:p>
            <a:endParaRPr lang="en-US" dirty="0" smtClean="0"/>
          </a:p>
          <a:p>
            <a:r>
              <a:rPr lang="en-US" dirty="0" smtClean="0"/>
              <a:t>Red’s capability to attack is quantified by another probability, which increases with time from the last attack. This is reported to you by </a:t>
            </a:r>
            <a:r>
              <a:rPr lang="en-US" b="1" u="sng" dirty="0" smtClean="0">
                <a:solidFill>
                  <a:srgbClr val="CC0099"/>
                </a:solidFill>
              </a:rPr>
              <a:t>Human Intelligence (HUMINT)</a:t>
            </a:r>
            <a:r>
              <a:rPr lang="en-US" dirty="0" smtClean="0"/>
              <a:t>. </a:t>
            </a:r>
          </a:p>
          <a:p>
            <a:endParaRPr lang="en-US" dirty="0" smtClean="0"/>
          </a:p>
          <a:p>
            <a:r>
              <a:rPr lang="en-US" dirty="0" smtClean="0"/>
              <a:t>The computer uses this probability to determine whether Red has the capability to attack – “yes” or “no”.</a:t>
            </a:r>
          </a:p>
          <a:p>
            <a:endParaRPr lang="en-US" dirty="0" smtClean="0"/>
          </a:p>
          <a:p>
            <a:endParaRPr lang="en-US" dirty="0" smtClean="0"/>
          </a:p>
        </p:txBody>
      </p:sp>
      <p:sp>
        <p:nvSpPr>
          <p:cNvPr id="4" name="TextBox 3"/>
          <p:cNvSpPr txBox="1"/>
          <p:nvPr/>
        </p:nvSpPr>
        <p:spPr>
          <a:xfrm>
            <a:off x="4724400" y="1287482"/>
            <a:ext cx="3733800" cy="3970318"/>
          </a:xfrm>
          <a:prstGeom prst="rect">
            <a:avLst/>
          </a:prstGeom>
          <a:noFill/>
        </p:spPr>
        <p:txBody>
          <a:bodyPr wrap="square" rtlCol="0">
            <a:spAutoFit/>
          </a:bodyPr>
          <a:lstStyle/>
          <a:p>
            <a:r>
              <a:rPr lang="en-US" dirty="0" smtClean="0"/>
              <a:t>For example, if HUMINT reports a capability of 70%, then (on average) the computer will choose “yes” on 7 of 10 trials and “no” on 3 of 10 trials.</a:t>
            </a:r>
          </a:p>
          <a:p>
            <a:endParaRPr lang="en-US" dirty="0" smtClean="0"/>
          </a:p>
          <a:p>
            <a:r>
              <a:rPr lang="en-US" dirty="0" smtClean="0"/>
              <a:t>If the answer is “no”, Red will not attack because Red does not have the capability to attack.</a:t>
            </a:r>
          </a:p>
          <a:p>
            <a:endParaRPr lang="en-US" dirty="0" smtClean="0"/>
          </a:p>
          <a:p>
            <a:r>
              <a:rPr lang="en-US" dirty="0" smtClean="0"/>
              <a:t>If the answer is “yes”, the computer will use the BLUEBOOK value of Red attack probability to choose probabilistically whether </a:t>
            </a:r>
            <a:r>
              <a:rPr lang="en-US" dirty="0"/>
              <a:t>Red actually attacks or not</a:t>
            </a:r>
            <a:r>
              <a:rPr lang="en-US" dirty="0" smtClean="0"/>
              <a: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814634" cy="646331"/>
          </a:xfrm>
          <a:prstGeom prst="rect">
            <a:avLst/>
          </a:prstGeom>
          <a:noFill/>
        </p:spPr>
        <p:txBody>
          <a:bodyPr wrap="none" rtlCol="0">
            <a:spAutoFit/>
          </a:bodyPr>
          <a:lstStyle/>
          <a:p>
            <a:r>
              <a:rPr lang="en-US" sz="3600" b="1" dirty="0" smtClean="0">
                <a:solidFill>
                  <a:srgbClr val="CC0099"/>
                </a:solidFill>
              </a:rPr>
              <a:t>HUMINT </a:t>
            </a:r>
            <a:r>
              <a:rPr lang="en-US" sz="3600" b="1" dirty="0" smtClean="0"/>
              <a:t>- Example</a:t>
            </a:r>
            <a:endParaRPr lang="en-US" sz="3600" b="1" dirty="0"/>
          </a:p>
        </p:txBody>
      </p:sp>
      <p:sp>
        <p:nvSpPr>
          <p:cNvPr id="6" name="TextBox 5"/>
          <p:cNvSpPr txBox="1"/>
          <p:nvPr/>
        </p:nvSpPr>
        <p:spPr>
          <a:xfrm>
            <a:off x="533400" y="1295400"/>
            <a:ext cx="8077200" cy="646331"/>
          </a:xfrm>
          <a:prstGeom prst="rect">
            <a:avLst/>
          </a:prstGeom>
          <a:noFill/>
        </p:spPr>
        <p:txBody>
          <a:bodyPr wrap="square" rtlCol="0">
            <a:spAutoFit/>
          </a:bodyPr>
          <a:lstStyle/>
          <a:p>
            <a:r>
              <a:rPr lang="en-US" dirty="0" smtClean="0"/>
              <a:t>This trial follows three consecutive trials without a Red attack. </a:t>
            </a:r>
            <a:r>
              <a:rPr lang="en-US" b="1" dirty="0" smtClean="0">
                <a:solidFill>
                  <a:srgbClr val="CC0099"/>
                </a:solidFill>
              </a:rPr>
              <a:t>HUMINT</a:t>
            </a:r>
            <a:r>
              <a:rPr lang="en-US" dirty="0" smtClean="0"/>
              <a:t> reports a probability of 100% that Red is capable of attacking on this trial.</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68180" y="2362200"/>
            <a:ext cx="3693520" cy="3721608"/>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297669" cy="646331"/>
          </a:xfrm>
          <a:prstGeom prst="rect">
            <a:avLst/>
          </a:prstGeom>
          <a:noFill/>
        </p:spPr>
        <p:txBody>
          <a:bodyPr wrap="none" rtlCol="0">
            <a:spAutoFit/>
          </a:bodyPr>
          <a:lstStyle/>
          <a:p>
            <a:r>
              <a:rPr lang="en-US" sz="3600" b="1" dirty="0" smtClean="0">
                <a:solidFill>
                  <a:srgbClr val="FF0000"/>
                </a:solidFill>
              </a:rPr>
              <a:t>SIGINT: Signal Intelligence</a:t>
            </a:r>
            <a:endParaRPr lang="en-US" sz="3600" b="1" dirty="0">
              <a:solidFill>
                <a:srgbClr val="FF0000"/>
              </a:solidFill>
            </a:endParaRPr>
          </a:p>
        </p:txBody>
      </p:sp>
      <p:sp>
        <p:nvSpPr>
          <p:cNvPr id="10" name="TextBox 9"/>
          <p:cNvSpPr txBox="1"/>
          <p:nvPr/>
        </p:nvSpPr>
        <p:spPr>
          <a:xfrm>
            <a:off x="533400" y="1295400"/>
            <a:ext cx="3733800" cy="3970318"/>
          </a:xfrm>
          <a:prstGeom prst="rect">
            <a:avLst/>
          </a:prstGeom>
          <a:noFill/>
        </p:spPr>
        <p:txBody>
          <a:bodyPr wrap="square" rtlCol="0">
            <a:spAutoFit/>
          </a:bodyPr>
          <a:lstStyle/>
          <a:p>
            <a:r>
              <a:rPr lang="en-US" dirty="0" smtClean="0"/>
              <a:t>Red's </a:t>
            </a:r>
            <a:r>
              <a:rPr lang="en-US" dirty="0"/>
              <a:t>action </a:t>
            </a:r>
            <a:r>
              <a:rPr lang="en-US" dirty="0" smtClean="0"/>
              <a:t>(Attack or Not Attack) will be chosen by the computer, based on HUMINT and the BLUEBOOK as described above.</a:t>
            </a:r>
          </a:p>
          <a:p>
            <a:endParaRPr lang="en-US" dirty="0" smtClean="0"/>
          </a:p>
          <a:p>
            <a:r>
              <a:rPr lang="en-US" dirty="0" smtClean="0"/>
              <a:t>After Red’s action has been chosen, you will be given a final intelligence report before making your choice (Divert or Not Divert).</a:t>
            </a:r>
          </a:p>
          <a:p>
            <a:endParaRPr lang="en-US" dirty="0" smtClean="0"/>
          </a:p>
          <a:p>
            <a:r>
              <a:rPr lang="en-US" dirty="0" smtClean="0"/>
              <a:t>This final intelligence report comes from </a:t>
            </a:r>
            <a:r>
              <a:rPr lang="en-US" b="1" u="sng" dirty="0" smtClean="0">
                <a:solidFill>
                  <a:srgbClr val="FF0000"/>
                </a:solidFill>
              </a:rPr>
              <a:t>Signal </a:t>
            </a:r>
            <a:r>
              <a:rPr lang="en-US" b="1" u="sng" dirty="0">
                <a:solidFill>
                  <a:srgbClr val="FF0000"/>
                </a:solidFill>
              </a:rPr>
              <a:t>Intelligence (SIGINT)</a:t>
            </a:r>
            <a:r>
              <a:rPr lang="en-US" dirty="0">
                <a:solidFill>
                  <a:srgbClr val="FF0000"/>
                </a:solidFill>
              </a:rPr>
              <a:t> </a:t>
            </a:r>
            <a:r>
              <a:rPr lang="en-US" dirty="0"/>
              <a:t>about Red's </a:t>
            </a:r>
            <a:r>
              <a:rPr lang="en-US" dirty="0" smtClean="0"/>
              <a:t>activity </a:t>
            </a:r>
            <a:r>
              <a:rPr lang="en-US" dirty="0"/>
              <a:t>in the vicinity of the Blue location. </a:t>
            </a:r>
            <a:endParaRPr lang="en-US" dirty="0" smtClean="0"/>
          </a:p>
        </p:txBody>
      </p:sp>
      <p:sp>
        <p:nvSpPr>
          <p:cNvPr id="4" name="TextBox 3"/>
          <p:cNvSpPr txBox="1"/>
          <p:nvPr/>
        </p:nvSpPr>
        <p:spPr>
          <a:xfrm>
            <a:off x="4724400" y="1287482"/>
            <a:ext cx="3733800" cy="3693319"/>
          </a:xfrm>
          <a:prstGeom prst="rect">
            <a:avLst/>
          </a:prstGeom>
          <a:noFill/>
        </p:spPr>
        <p:txBody>
          <a:bodyPr wrap="square" rtlCol="0">
            <a:spAutoFit/>
          </a:bodyPr>
          <a:lstStyle/>
          <a:p>
            <a:r>
              <a:rPr lang="en-US" dirty="0" smtClean="0"/>
              <a:t>The SIGINT report is based on sensors that detect communications, such as cell phone calls, associated with the Red action to Attack or Not Attack.</a:t>
            </a:r>
          </a:p>
          <a:p>
            <a:endParaRPr lang="en-US" dirty="0" smtClean="0"/>
          </a:p>
          <a:p>
            <a:r>
              <a:rPr lang="en-US" dirty="0" smtClean="0"/>
              <a:t>More specifically, SIGINT will report either “Chatter” or “Silence”, as an indication of whether Red has chosen to Attack or Not Attack.</a:t>
            </a:r>
          </a:p>
          <a:p>
            <a:endParaRPr lang="en-US" dirty="0" smtClean="0"/>
          </a:p>
          <a:p>
            <a:r>
              <a:rPr lang="en-US" dirty="0" smtClean="0"/>
              <a:t>However, these signals are known to be of limited reliability, per a table of likelihoods (see the next chart).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558154" cy="646331"/>
          </a:xfrm>
          <a:prstGeom prst="rect">
            <a:avLst/>
          </a:prstGeom>
          <a:noFill/>
        </p:spPr>
        <p:txBody>
          <a:bodyPr wrap="none" rtlCol="0">
            <a:spAutoFit/>
          </a:bodyPr>
          <a:lstStyle/>
          <a:p>
            <a:r>
              <a:rPr lang="en-US" sz="3600" b="1" dirty="0" smtClean="0">
                <a:solidFill>
                  <a:srgbClr val="FF0000"/>
                </a:solidFill>
              </a:rPr>
              <a:t>SIGINT </a:t>
            </a:r>
            <a:r>
              <a:rPr lang="en-US" sz="3600" b="1" dirty="0" smtClean="0"/>
              <a:t>- Example</a:t>
            </a:r>
            <a:endParaRPr lang="en-US" sz="3600" b="1" dirty="0"/>
          </a:p>
        </p:txBody>
      </p:sp>
      <p:sp>
        <p:nvSpPr>
          <p:cNvPr id="6" name="Rectangle 5"/>
          <p:cNvSpPr/>
          <p:nvPr/>
        </p:nvSpPr>
        <p:spPr>
          <a:xfrm>
            <a:off x="5905416" y="3489273"/>
            <a:ext cx="1828800" cy="1828800"/>
          </a:xfrm>
          <a:prstGeom prst="rect">
            <a:avLst/>
          </a:prstGeom>
          <a:solidFill>
            <a:srgbClr val="FF0000">
              <a:alpha val="1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905416" y="348927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6057816" y="3794073"/>
            <a:ext cx="583814" cy="369332"/>
          </a:xfrm>
          <a:prstGeom prst="rect">
            <a:avLst/>
          </a:prstGeom>
          <a:noFill/>
        </p:spPr>
        <p:txBody>
          <a:bodyPr wrap="none" rtlCol="0">
            <a:spAutoFit/>
          </a:bodyPr>
          <a:lstStyle/>
          <a:p>
            <a:r>
              <a:rPr lang="en-US" dirty="0" smtClean="0">
                <a:solidFill>
                  <a:srgbClr val="FF0000"/>
                </a:solidFill>
              </a:rPr>
              <a:t>60%</a:t>
            </a:r>
            <a:endParaRPr lang="en-US" dirty="0">
              <a:solidFill>
                <a:srgbClr val="FF0000"/>
              </a:solidFill>
            </a:endParaRPr>
          </a:p>
        </p:txBody>
      </p:sp>
      <p:sp>
        <p:nvSpPr>
          <p:cNvPr id="12" name="Rectangle 11"/>
          <p:cNvSpPr/>
          <p:nvPr/>
        </p:nvSpPr>
        <p:spPr>
          <a:xfrm>
            <a:off x="6819816" y="440367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6972216" y="4632273"/>
            <a:ext cx="583814" cy="369332"/>
          </a:xfrm>
          <a:prstGeom prst="rect">
            <a:avLst/>
          </a:prstGeom>
          <a:noFill/>
        </p:spPr>
        <p:txBody>
          <a:bodyPr wrap="none" rtlCol="0">
            <a:spAutoFit/>
          </a:bodyPr>
          <a:lstStyle/>
          <a:p>
            <a:r>
              <a:rPr lang="en-US" dirty="0" smtClean="0">
                <a:solidFill>
                  <a:srgbClr val="FF0000"/>
                </a:solidFill>
              </a:rPr>
              <a:t>80%</a:t>
            </a:r>
            <a:endParaRPr lang="en-US" dirty="0">
              <a:solidFill>
                <a:srgbClr val="FF0000"/>
              </a:solidFill>
            </a:endParaRPr>
          </a:p>
        </p:txBody>
      </p:sp>
      <p:sp>
        <p:nvSpPr>
          <p:cNvPr id="14" name="TextBox 13"/>
          <p:cNvSpPr txBox="1"/>
          <p:nvPr/>
        </p:nvSpPr>
        <p:spPr>
          <a:xfrm>
            <a:off x="6057816" y="4632273"/>
            <a:ext cx="583814" cy="369332"/>
          </a:xfrm>
          <a:prstGeom prst="rect">
            <a:avLst/>
          </a:prstGeom>
          <a:noFill/>
        </p:spPr>
        <p:txBody>
          <a:bodyPr wrap="none" rtlCol="0">
            <a:spAutoFit/>
          </a:bodyPr>
          <a:lstStyle/>
          <a:p>
            <a:r>
              <a:rPr lang="en-US" dirty="0" smtClean="0">
                <a:solidFill>
                  <a:srgbClr val="FF0000"/>
                </a:solidFill>
              </a:rPr>
              <a:t>40%</a:t>
            </a:r>
            <a:endParaRPr lang="en-US" dirty="0">
              <a:solidFill>
                <a:srgbClr val="FF0000"/>
              </a:solidFill>
            </a:endParaRPr>
          </a:p>
        </p:txBody>
      </p:sp>
      <p:sp>
        <p:nvSpPr>
          <p:cNvPr id="15" name="TextBox 14"/>
          <p:cNvSpPr txBox="1"/>
          <p:nvPr/>
        </p:nvSpPr>
        <p:spPr>
          <a:xfrm>
            <a:off x="6972216" y="3794073"/>
            <a:ext cx="583814" cy="369332"/>
          </a:xfrm>
          <a:prstGeom prst="rect">
            <a:avLst/>
          </a:prstGeom>
          <a:noFill/>
        </p:spPr>
        <p:txBody>
          <a:bodyPr wrap="none" rtlCol="0">
            <a:spAutoFit/>
          </a:bodyPr>
          <a:lstStyle/>
          <a:p>
            <a:r>
              <a:rPr lang="en-US" dirty="0" smtClean="0">
                <a:solidFill>
                  <a:srgbClr val="FF0000"/>
                </a:solidFill>
              </a:rPr>
              <a:t>20%</a:t>
            </a:r>
            <a:endParaRPr lang="en-US" dirty="0">
              <a:solidFill>
                <a:srgbClr val="FF0000"/>
              </a:solidFill>
            </a:endParaRPr>
          </a:p>
        </p:txBody>
      </p:sp>
      <p:sp>
        <p:nvSpPr>
          <p:cNvPr id="16" name="TextBox 15"/>
          <p:cNvSpPr txBox="1"/>
          <p:nvPr/>
        </p:nvSpPr>
        <p:spPr>
          <a:xfrm>
            <a:off x="6057816" y="5394273"/>
            <a:ext cx="645048" cy="307777"/>
          </a:xfrm>
          <a:prstGeom prst="rect">
            <a:avLst/>
          </a:prstGeom>
          <a:noFill/>
        </p:spPr>
        <p:txBody>
          <a:bodyPr wrap="none" rtlCol="0">
            <a:spAutoFit/>
          </a:bodyPr>
          <a:lstStyle/>
          <a:p>
            <a:r>
              <a:rPr lang="en-US" sz="1400" dirty="0" smtClean="0"/>
              <a:t>Attack</a:t>
            </a:r>
            <a:endParaRPr lang="en-US" sz="1400" dirty="0"/>
          </a:p>
        </p:txBody>
      </p:sp>
      <p:sp>
        <p:nvSpPr>
          <p:cNvPr id="17" name="TextBox 16"/>
          <p:cNvSpPr txBox="1"/>
          <p:nvPr/>
        </p:nvSpPr>
        <p:spPr>
          <a:xfrm>
            <a:off x="5003837" y="3728053"/>
            <a:ext cx="745717" cy="523220"/>
          </a:xfrm>
          <a:prstGeom prst="rect">
            <a:avLst/>
          </a:prstGeom>
          <a:noFill/>
        </p:spPr>
        <p:txBody>
          <a:bodyPr wrap="none" rtlCol="0">
            <a:spAutoFit/>
          </a:bodyPr>
          <a:lstStyle/>
          <a:p>
            <a:r>
              <a:rPr lang="en-US" sz="1400" dirty="0" smtClean="0"/>
              <a:t>Signal =</a:t>
            </a:r>
          </a:p>
          <a:p>
            <a:r>
              <a:rPr lang="en-US" sz="1400" dirty="0" smtClean="0"/>
              <a:t>Chatter</a:t>
            </a:r>
            <a:endParaRPr lang="en-US" sz="1400" dirty="0"/>
          </a:p>
        </p:txBody>
      </p:sp>
      <p:sp>
        <p:nvSpPr>
          <p:cNvPr id="18" name="TextBox 17"/>
          <p:cNvSpPr txBox="1"/>
          <p:nvPr/>
        </p:nvSpPr>
        <p:spPr>
          <a:xfrm>
            <a:off x="5003837" y="4642453"/>
            <a:ext cx="745717" cy="523220"/>
          </a:xfrm>
          <a:prstGeom prst="rect">
            <a:avLst/>
          </a:prstGeom>
          <a:noFill/>
        </p:spPr>
        <p:txBody>
          <a:bodyPr wrap="none" rtlCol="0">
            <a:spAutoFit/>
          </a:bodyPr>
          <a:lstStyle/>
          <a:p>
            <a:r>
              <a:rPr lang="en-US" sz="1400" dirty="0" smtClean="0"/>
              <a:t>Signal =</a:t>
            </a:r>
          </a:p>
          <a:p>
            <a:r>
              <a:rPr lang="en-US" sz="1400" dirty="0" smtClean="0"/>
              <a:t>Silence</a:t>
            </a:r>
            <a:endParaRPr lang="en-US" sz="1400" dirty="0"/>
          </a:p>
        </p:txBody>
      </p:sp>
      <p:sp>
        <p:nvSpPr>
          <p:cNvPr id="19" name="TextBox 18"/>
          <p:cNvSpPr txBox="1"/>
          <p:nvPr/>
        </p:nvSpPr>
        <p:spPr>
          <a:xfrm>
            <a:off x="6851955" y="5394273"/>
            <a:ext cx="956031" cy="307777"/>
          </a:xfrm>
          <a:prstGeom prst="rect">
            <a:avLst/>
          </a:prstGeom>
          <a:noFill/>
        </p:spPr>
        <p:txBody>
          <a:bodyPr wrap="none" rtlCol="0">
            <a:spAutoFit/>
          </a:bodyPr>
          <a:lstStyle/>
          <a:p>
            <a:r>
              <a:rPr lang="en-US" sz="1400" dirty="0" smtClean="0"/>
              <a:t>Not Attack</a:t>
            </a:r>
            <a:endParaRPr lang="en-US" sz="1400" dirty="0"/>
          </a:p>
        </p:txBody>
      </p:sp>
      <p:sp>
        <p:nvSpPr>
          <p:cNvPr id="20" name="TextBox 19"/>
          <p:cNvSpPr txBox="1"/>
          <p:nvPr/>
        </p:nvSpPr>
        <p:spPr>
          <a:xfrm>
            <a:off x="5981616" y="3108273"/>
            <a:ext cx="1667316" cy="307777"/>
          </a:xfrm>
          <a:prstGeom prst="rect">
            <a:avLst/>
          </a:prstGeom>
          <a:noFill/>
        </p:spPr>
        <p:txBody>
          <a:bodyPr wrap="none" rtlCol="0">
            <a:spAutoFit/>
          </a:bodyPr>
          <a:lstStyle/>
          <a:p>
            <a:r>
              <a:rPr lang="en-US" sz="1400" b="1" dirty="0" smtClean="0">
                <a:solidFill>
                  <a:srgbClr val="FF0000"/>
                </a:solidFill>
              </a:rPr>
              <a:t>Likelihood of Signal</a:t>
            </a:r>
            <a:endParaRPr lang="en-US" sz="1400" b="1" dirty="0">
              <a:solidFill>
                <a:srgbClr val="FF0000"/>
              </a:solidFill>
            </a:endParaRPr>
          </a:p>
        </p:txBody>
      </p:sp>
      <p:sp>
        <p:nvSpPr>
          <p:cNvPr id="22" name="TextBox 21"/>
          <p:cNvSpPr txBox="1"/>
          <p:nvPr/>
        </p:nvSpPr>
        <p:spPr>
          <a:xfrm>
            <a:off x="533400" y="1184568"/>
            <a:ext cx="8077200" cy="1200329"/>
          </a:xfrm>
          <a:prstGeom prst="rect">
            <a:avLst/>
          </a:prstGeom>
          <a:noFill/>
        </p:spPr>
        <p:txBody>
          <a:bodyPr wrap="square" rtlCol="0">
            <a:spAutoFit/>
          </a:bodyPr>
          <a:lstStyle/>
          <a:p>
            <a:r>
              <a:rPr lang="en-US" dirty="0" smtClean="0"/>
              <a:t>The SIGINT circle (red) indicates the area over which SIGINT is collected. Here </a:t>
            </a:r>
            <a:r>
              <a:rPr lang="en-US" b="1" dirty="0" smtClean="0">
                <a:solidFill>
                  <a:srgbClr val="FF0000"/>
                </a:solidFill>
              </a:rPr>
              <a:t>SIGINT </a:t>
            </a:r>
            <a:r>
              <a:rPr lang="en-US" dirty="0" smtClean="0"/>
              <a:t>reports “Chatter”.  Based on the table of SIGINT reliabilities, this signal is likely to be received (60% probability) if Red has chosen to Attack, and unlikely to be received (20% probability) if Red has chosen to Not Attack.</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6800" y="2542869"/>
            <a:ext cx="3721608" cy="3721608"/>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903265" cy="584775"/>
          </a:xfrm>
          <a:prstGeom prst="rect">
            <a:avLst/>
          </a:prstGeom>
          <a:noFill/>
        </p:spPr>
        <p:txBody>
          <a:bodyPr wrap="none" rtlCol="0">
            <a:spAutoFit/>
          </a:bodyPr>
          <a:lstStyle/>
          <a:p>
            <a:r>
              <a:rPr lang="en-US" sz="3200" b="1" dirty="0" smtClean="0"/>
              <a:t>Notation for P(Attack|INTS)</a:t>
            </a:r>
            <a:endParaRPr lang="en-US" sz="3200" b="1" dirty="0"/>
          </a:p>
        </p:txBody>
      </p:sp>
      <p:sp>
        <p:nvSpPr>
          <p:cNvPr id="10" name="TextBox 9"/>
          <p:cNvSpPr txBox="1"/>
          <p:nvPr/>
        </p:nvSpPr>
        <p:spPr>
          <a:xfrm>
            <a:off x="533400" y="1295400"/>
            <a:ext cx="3733800" cy="4247317"/>
          </a:xfrm>
          <a:prstGeom prst="rect">
            <a:avLst/>
          </a:prstGeom>
          <a:noFill/>
        </p:spPr>
        <p:txBody>
          <a:bodyPr wrap="square" rtlCol="0">
            <a:spAutoFit/>
          </a:bodyPr>
          <a:lstStyle/>
          <a:p>
            <a:r>
              <a:rPr lang="en-US" dirty="0" smtClean="0"/>
              <a:t>Throughout the experiment, you will be asked to estimate the probability of Red attack given some intelligence, denoted </a:t>
            </a:r>
            <a:r>
              <a:rPr lang="en-US" b="1" dirty="0" smtClean="0"/>
              <a:t>P(Attack|INTS)</a:t>
            </a:r>
            <a:r>
              <a:rPr lang="en-US" dirty="0" smtClean="0"/>
              <a:t>.</a:t>
            </a:r>
          </a:p>
          <a:p>
            <a:endParaRPr lang="en-US" dirty="0" smtClean="0"/>
          </a:p>
          <a:p>
            <a:r>
              <a:rPr lang="en-US" dirty="0" smtClean="0"/>
              <a:t>In this notation, the symbol “</a:t>
            </a:r>
            <a:r>
              <a:rPr lang="en-US" b="1" dirty="0" smtClean="0"/>
              <a:t>|</a:t>
            </a:r>
            <a:r>
              <a:rPr lang="en-US" dirty="0" smtClean="0"/>
              <a:t>” means “given”. </a:t>
            </a:r>
          </a:p>
          <a:p>
            <a:endParaRPr lang="en-US" dirty="0" smtClean="0"/>
          </a:p>
          <a:p>
            <a:r>
              <a:rPr lang="en-US" dirty="0" smtClean="0"/>
              <a:t>The word “</a:t>
            </a:r>
            <a:r>
              <a:rPr lang="en-US" b="1" dirty="0" smtClean="0"/>
              <a:t>INTS</a:t>
            </a:r>
            <a:r>
              <a:rPr lang="en-US" dirty="0" smtClean="0"/>
              <a:t>” refers to the intelligence you have been given, which you should consider in estimating the probability of Red attack.</a:t>
            </a:r>
          </a:p>
          <a:p>
            <a:endParaRPr lang="en-US" dirty="0" smtClean="0"/>
          </a:p>
          <a:p>
            <a:endParaRPr lang="en-US" dirty="0" smtClean="0"/>
          </a:p>
        </p:txBody>
      </p:sp>
      <p:sp>
        <p:nvSpPr>
          <p:cNvPr id="6" name="TextBox 5"/>
          <p:cNvSpPr txBox="1"/>
          <p:nvPr/>
        </p:nvSpPr>
        <p:spPr>
          <a:xfrm>
            <a:off x="4724400" y="1287482"/>
            <a:ext cx="3733800" cy="3693319"/>
          </a:xfrm>
          <a:prstGeom prst="rect">
            <a:avLst/>
          </a:prstGeom>
          <a:noFill/>
        </p:spPr>
        <p:txBody>
          <a:bodyPr wrap="square" rtlCol="0">
            <a:spAutoFit/>
          </a:bodyPr>
          <a:lstStyle/>
          <a:p>
            <a:r>
              <a:rPr lang="en-US" dirty="0" smtClean="0"/>
              <a:t>Here are three examples:</a:t>
            </a:r>
          </a:p>
          <a:p>
            <a:endParaRPr lang="en-US" dirty="0" smtClean="0"/>
          </a:p>
          <a:p>
            <a:r>
              <a:rPr lang="en-US" b="1" dirty="0" smtClean="0"/>
              <a:t>P(Attack|SIGINT)</a:t>
            </a:r>
            <a:r>
              <a:rPr lang="en-US" dirty="0" smtClean="0"/>
              <a:t> is the probability of Red Attack given only SIGINT.</a:t>
            </a:r>
          </a:p>
          <a:p>
            <a:endParaRPr lang="en-US" dirty="0" smtClean="0"/>
          </a:p>
          <a:p>
            <a:r>
              <a:rPr lang="en-US" b="1" dirty="0" smtClean="0"/>
              <a:t>P(Attack|IMINT, OSINT) </a:t>
            </a:r>
            <a:r>
              <a:rPr lang="en-US" dirty="0" smtClean="0"/>
              <a:t>is the probability of Red Attack given IMINT and OSINT.</a:t>
            </a:r>
          </a:p>
          <a:p>
            <a:endParaRPr lang="en-US" dirty="0" smtClean="0"/>
          </a:p>
          <a:p>
            <a:r>
              <a:rPr lang="en-US" b="1" dirty="0" smtClean="0"/>
              <a:t>P(Attack|HUMINT, IMINT, OSINT) </a:t>
            </a:r>
            <a:r>
              <a:rPr lang="en-US" dirty="0" smtClean="0"/>
              <a:t>is the probability of Red Attack given HUMINT, IMINT, and OSINT.</a:t>
            </a:r>
          </a:p>
          <a:p>
            <a:endParaRPr lang="en-US"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381000"/>
            <a:ext cx="4172553" cy="646331"/>
          </a:xfrm>
          <a:prstGeom prst="rect">
            <a:avLst/>
          </a:prstGeom>
          <a:noFill/>
        </p:spPr>
        <p:txBody>
          <a:bodyPr wrap="none" rtlCol="0">
            <a:spAutoFit/>
          </a:bodyPr>
          <a:lstStyle/>
          <a:p>
            <a:r>
              <a:rPr lang="en-US" sz="3600" b="1" dirty="0" smtClean="0"/>
              <a:t>Mission Instructions</a:t>
            </a:r>
            <a:endParaRPr lang="en-US" sz="3600" b="1" dirty="0"/>
          </a:p>
        </p:txBody>
      </p:sp>
      <p:sp>
        <p:nvSpPr>
          <p:cNvPr id="5" name="TextBox 4"/>
          <p:cNvSpPr txBox="1"/>
          <p:nvPr/>
        </p:nvSpPr>
        <p:spPr>
          <a:xfrm>
            <a:off x="3474929" y="1946754"/>
            <a:ext cx="2020104" cy="3554819"/>
          </a:xfrm>
          <a:prstGeom prst="rect">
            <a:avLst/>
          </a:prstGeom>
          <a:noFill/>
        </p:spPr>
        <p:txBody>
          <a:bodyPr wrap="none" rtlCol="0">
            <a:spAutoFit/>
          </a:bodyPr>
          <a:lstStyle/>
          <a:p>
            <a:pPr algn="ctr">
              <a:spcAft>
                <a:spcPts val="1800"/>
              </a:spcAft>
            </a:pPr>
            <a:r>
              <a:rPr lang="en-US" sz="3600" b="1" dirty="0" smtClean="0"/>
              <a:t>Mission 1</a:t>
            </a:r>
          </a:p>
          <a:p>
            <a:pPr algn="ctr">
              <a:spcAft>
                <a:spcPts val="1200"/>
              </a:spcAft>
            </a:pPr>
            <a:r>
              <a:rPr lang="en-US" sz="3600" b="1" dirty="0" smtClean="0"/>
              <a:t>Mission 2</a:t>
            </a:r>
          </a:p>
          <a:p>
            <a:pPr algn="ctr">
              <a:spcAft>
                <a:spcPts val="1200"/>
              </a:spcAft>
            </a:pPr>
            <a:r>
              <a:rPr lang="en-US" sz="3600" b="1" dirty="0" smtClean="0"/>
              <a:t>Mission 3</a:t>
            </a:r>
          </a:p>
          <a:p>
            <a:pPr algn="ctr">
              <a:spcAft>
                <a:spcPts val="1200"/>
              </a:spcAft>
            </a:pPr>
            <a:r>
              <a:rPr lang="en-US" sz="3600" b="1" dirty="0" smtClean="0"/>
              <a:t>Mission 4</a:t>
            </a:r>
          </a:p>
          <a:p>
            <a:pPr algn="ctr">
              <a:spcAft>
                <a:spcPts val="1200"/>
              </a:spcAft>
            </a:pPr>
            <a:r>
              <a:rPr lang="en-US" sz="3600" b="1" dirty="0" smtClean="0"/>
              <a:t>Mission 5</a:t>
            </a:r>
            <a:endParaRPr lang="en-US" sz="3600" b="1"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7671652" cy="584775"/>
          </a:xfrm>
          <a:prstGeom prst="rect">
            <a:avLst/>
          </a:prstGeom>
          <a:noFill/>
        </p:spPr>
        <p:txBody>
          <a:bodyPr wrap="none" rtlCol="0">
            <a:spAutoFit/>
          </a:bodyPr>
          <a:lstStyle/>
          <a:p>
            <a:r>
              <a:rPr lang="en-US" sz="3200" b="1" dirty="0" smtClean="0"/>
              <a:t>Mission 1: Diagnosing the Chances of Attack</a:t>
            </a:r>
            <a:endParaRPr lang="en-US" sz="3200" b="1" dirty="0"/>
          </a:p>
        </p:txBody>
      </p:sp>
      <p:sp>
        <p:nvSpPr>
          <p:cNvPr id="10" name="TextBox 9"/>
          <p:cNvSpPr txBox="1"/>
          <p:nvPr/>
        </p:nvSpPr>
        <p:spPr>
          <a:xfrm>
            <a:off x="533400" y="1295400"/>
            <a:ext cx="3733800" cy="2308324"/>
          </a:xfrm>
          <a:prstGeom prst="rect">
            <a:avLst/>
          </a:prstGeom>
          <a:noFill/>
        </p:spPr>
        <p:txBody>
          <a:bodyPr wrap="square" rtlCol="0">
            <a:spAutoFit/>
          </a:bodyPr>
          <a:lstStyle/>
          <a:p>
            <a:r>
              <a:rPr lang="en-US" dirty="0" smtClean="0"/>
              <a:t>Mission 1 is an introductory mission in which you will play only the role of Blue intelligence.</a:t>
            </a:r>
          </a:p>
          <a:p>
            <a:endParaRPr lang="en-US" dirty="0" smtClean="0"/>
          </a:p>
          <a:p>
            <a:r>
              <a:rPr lang="en-US" dirty="0" smtClean="0"/>
              <a:t>A computer program will play the role of Blue operations and choose a Blue action (Divert or Not Divert) on each trial.</a:t>
            </a:r>
          </a:p>
        </p:txBody>
      </p:sp>
      <p:sp>
        <p:nvSpPr>
          <p:cNvPr id="6" name="TextBox 5"/>
          <p:cNvSpPr txBox="1"/>
          <p:nvPr/>
        </p:nvSpPr>
        <p:spPr>
          <a:xfrm>
            <a:off x="4724400" y="1287482"/>
            <a:ext cx="3733800" cy="2585323"/>
          </a:xfrm>
          <a:prstGeom prst="rect">
            <a:avLst/>
          </a:prstGeom>
          <a:noFill/>
        </p:spPr>
        <p:txBody>
          <a:bodyPr wrap="square" rtlCol="0">
            <a:spAutoFit/>
          </a:bodyPr>
          <a:lstStyle/>
          <a:p>
            <a:r>
              <a:rPr lang="en-US" dirty="0" smtClean="0"/>
              <a:t>Like you, the computer program chooses a Blue action (Divert or Not Divert) without knowing what action  Red has chosen (Attack or Not Attack).</a:t>
            </a:r>
          </a:p>
          <a:p>
            <a:endParaRPr lang="en-US" dirty="0" smtClean="0"/>
          </a:p>
          <a:p>
            <a:r>
              <a:rPr lang="en-US" dirty="0" smtClean="0"/>
              <a:t>Your job in Blue intelligence is to </a:t>
            </a:r>
            <a:r>
              <a:rPr lang="en-US" b="1" dirty="0" smtClean="0"/>
              <a:t>estimate the probability of Red attack </a:t>
            </a:r>
            <a:r>
              <a:rPr lang="en-US" dirty="0" smtClean="0"/>
              <a:t>on each trial.</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204741" cy="584775"/>
          </a:xfrm>
          <a:prstGeom prst="rect">
            <a:avLst/>
          </a:prstGeom>
          <a:noFill/>
        </p:spPr>
        <p:txBody>
          <a:bodyPr wrap="none" rtlCol="0">
            <a:spAutoFit/>
          </a:bodyPr>
          <a:lstStyle/>
          <a:p>
            <a:r>
              <a:rPr lang="en-US" sz="3200" b="1" dirty="0" smtClean="0"/>
              <a:t>P(Attack|IMINT, OSINT)</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To begin a trial, OSINT reports P and IMINT reports U. Based on these values, and using the BLUEBOOK, you are asked to report </a:t>
            </a:r>
            <a:r>
              <a:rPr lang="en-US" b="1" dirty="0" smtClean="0"/>
              <a:t>P(Attack|IMINT, OSINT)</a:t>
            </a:r>
            <a:r>
              <a:rPr lang="en-US" dirty="0" smtClean="0"/>
              <a:t>. This is the probability of Red attack given IMINT (U) and OSINT (P).</a:t>
            </a: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1419"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553560" y="2957454"/>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6043962" cy="584775"/>
          </a:xfrm>
          <a:prstGeom prst="rect">
            <a:avLst/>
          </a:prstGeom>
          <a:noFill/>
        </p:spPr>
        <p:txBody>
          <a:bodyPr wrap="none" rtlCol="0">
            <a:spAutoFit/>
          </a:bodyPr>
          <a:lstStyle/>
          <a:p>
            <a:r>
              <a:rPr lang="en-US" sz="3200" b="1" dirty="0" smtClean="0"/>
              <a:t>P(Attack|HUMINT, IMINT, OSINT)</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Next you receive a HUMINT report of Red’s attack capability. You are asked to report </a:t>
            </a:r>
            <a:r>
              <a:rPr lang="en-US" b="1" dirty="0" smtClean="0"/>
              <a:t>P(Attack|HUMINT, IMINT, OSINT)</a:t>
            </a:r>
            <a:r>
              <a:rPr lang="en-US" dirty="0" smtClean="0"/>
              <a:t>. This is the probability of Red attack given Red’s capability (from HUMINT) and the BLUEBOOK probability (from IMINT and OSINT).</a:t>
            </a:r>
            <a:endParaRPr lang="en-US" dirty="0"/>
          </a:p>
        </p:txBody>
      </p:sp>
      <p:grpSp>
        <p:nvGrpSpPr>
          <p:cNvPr id="2" name="Group 1"/>
          <p:cNvGrpSpPr/>
          <p:nvPr/>
        </p:nvGrpSpPr>
        <p:grpSpPr>
          <a:xfrm>
            <a:off x="1471419" y="2292366"/>
            <a:ext cx="5919981" cy="4015252"/>
            <a:chOff x="1471419" y="2366254"/>
            <a:chExt cx="5919981" cy="4015252"/>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1419" y="23662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5553560" y="3032760"/>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037417" cy="646331"/>
          </a:xfrm>
          <a:prstGeom prst="rect">
            <a:avLst/>
          </a:prstGeom>
          <a:noFill/>
        </p:spPr>
        <p:txBody>
          <a:bodyPr wrap="none" rtlCol="0">
            <a:spAutoFit/>
          </a:bodyPr>
          <a:lstStyle/>
          <a:p>
            <a:r>
              <a:rPr lang="en-US" sz="3600" b="1" dirty="0" smtClean="0"/>
              <a:t>Your Goal</a:t>
            </a:r>
            <a:endParaRPr lang="en-US" sz="3600" b="1" dirty="0"/>
          </a:p>
        </p:txBody>
      </p:sp>
      <p:sp>
        <p:nvSpPr>
          <p:cNvPr id="10" name="TextBox 9"/>
          <p:cNvSpPr txBox="1"/>
          <p:nvPr/>
        </p:nvSpPr>
        <p:spPr>
          <a:xfrm>
            <a:off x="533400" y="1295400"/>
            <a:ext cx="3733800" cy="3416320"/>
          </a:xfrm>
          <a:prstGeom prst="rect">
            <a:avLst/>
          </a:prstGeom>
          <a:noFill/>
        </p:spPr>
        <p:txBody>
          <a:bodyPr wrap="square" rtlCol="0">
            <a:spAutoFit/>
          </a:bodyPr>
          <a:lstStyle/>
          <a:p>
            <a:r>
              <a:rPr lang="en-US" dirty="0"/>
              <a:t>Red is an insurgent force that plays </a:t>
            </a:r>
            <a:r>
              <a:rPr lang="en-US" dirty="0" smtClean="0"/>
              <a:t>offense, </a:t>
            </a:r>
            <a:r>
              <a:rPr lang="en-US" dirty="0"/>
              <a:t>by </a:t>
            </a:r>
            <a:r>
              <a:rPr lang="en-US" dirty="0" smtClean="0"/>
              <a:t>either </a:t>
            </a:r>
            <a:r>
              <a:rPr lang="en-US" b="1" u="sng" dirty="0">
                <a:solidFill>
                  <a:srgbClr val="FF0000"/>
                </a:solidFill>
              </a:rPr>
              <a:t>attacking</a:t>
            </a:r>
            <a:r>
              <a:rPr lang="en-US" dirty="0"/>
              <a:t> or </a:t>
            </a:r>
            <a:r>
              <a:rPr lang="en-US" b="1" u="sng" dirty="0">
                <a:solidFill>
                  <a:srgbClr val="FF0000"/>
                </a:solidFill>
              </a:rPr>
              <a:t>not attacking</a:t>
            </a:r>
            <a:r>
              <a:rPr lang="en-US" b="1" dirty="0"/>
              <a:t> </a:t>
            </a:r>
            <a:r>
              <a:rPr lang="en-US" dirty="0" smtClean="0"/>
              <a:t>at the Blue location. </a:t>
            </a:r>
          </a:p>
          <a:p>
            <a:endParaRPr lang="en-US" dirty="0"/>
          </a:p>
          <a:p>
            <a:r>
              <a:rPr lang="en-US" dirty="0" smtClean="0"/>
              <a:t>Blue </a:t>
            </a:r>
            <a:r>
              <a:rPr lang="en-US" dirty="0"/>
              <a:t>is a counter-insurgent force that plays </a:t>
            </a:r>
            <a:r>
              <a:rPr lang="en-US" dirty="0" smtClean="0"/>
              <a:t>defense, </a:t>
            </a:r>
            <a:r>
              <a:rPr lang="en-US" dirty="0"/>
              <a:t>by either </a:t>
            </a:r>
            <a:r>
              <a:rPr lang="en-US" b="1" u="sng" dirty="0">
                <a:solidFill>
                  <a:schemeClr val="accent1"/>
                </a:solidFill>
              </a:rPr>
              <a:t>diverting</a:t>
            </a:r>
            <a:r>
              <a:rPr lang="en-US" dirty="0">
                <a:solidFill>
                  <a:schemeClr val="accent1"/>
                </a:solidFill>
              </a:rPr>
              <a:t> </a:t>
            </a:r>
            <a:r>
              <a:rPr lang="en-US" dirty="0" smtClean="0"/>
              <a:t>or </a:t>
            </a:r>
            <a:r>
              <a:rPr lang="en-US" b="1" u="sng" dirty="0" smtClean="0">
                <a:solidFill>
                  <a:schemeClr val="accent1"/>
                </a:solidFill>
              </a:rPr>
              <a:t>not </a:t>
            </a:r>
            <a:r>
              <a:rPr lang="en-US" b="1" u="sng" dirty="0">
                <a:solidFill>
                  <a:schemeClr val="accent1"/>
                </a:solidFill>
              </a:rPr>
              <a:t>diverting</a:t>
            </a:r>
            <a:r>
              <a:rPr lang="en-US" b="1" dirty="0">
                <a:solidFill>
                  <a:schemeClr val="accent1"/>
                </a:solidFill>
              </a:rPr>
              <a:t> </a:t>
            </a:r>
            <a:r>
              <a:rPr lang="en-US" dirty="0" smtClean="0"/>
              <a:t>from the Blue location.</a:t>
            </a:r>
          </a:p>
          <a:p>
            <a:endParaRPr lang="en-US" dirty="0"/>
          </a:p>
          <a:p>
            <a:r>
              <a:rPr lang="en-US" dirty="0"/>
              <a:t>On each trial, each </a:t>
            </a:r>
            <a:r>
              <a:rPr lang="en-US" dirty="0" smtClean="0"/>
              <a:t>side </a:t>
            </a:r>
            <a:r>
              <a:rPr lang="en-US" dirty="0"/>
              <a:t>must choose its own action without knowing the other side's choice of action</a:t>
            </a:r>
            <a:r>
              <a:rPr lang="en-US" dirty="0" smtClean="0"/>
              <a:t>. </a:t>
            </a:r>
          </a:p>
          <a:p>
            <a:endParaRPr lang="en-US" dirty="0"/>
          </a:p>
        </p:txBody>
      </p:sp>
      <p:sp>
        <p:nvSpPr>
          <p:cNvPr id="4" name="TextBox 3"/>
          <p:cNvSpPr txBox="1"/>
          <p:nvPr/>
        </p:nvSpPr>
        <p:spPr>
          <a:xfrm>
            <a:off x="4724400" y="1287482"/>
            <a:ext cx="3733800" cy="3693319"/>
          </a:xfrm>
          <a:prstGeom prst="rect">
            <a:avLst/>
          </a:prstGeom>
          <a:noFill/>
        </p:spPr>
        <p:txBody>
          <a:bodyPr wrap="square" rtlCol="0">
            <a:spAutoFit/>
          </a:bodyPr>
          <a:lstStyle/>
          <a:p>
            <a:r>
              <a:rPr lang="en-US" dirty="0" smtClean="0"/>
              <a:t>A trial is scored with points awarded to Red, Blue, or neither – as discussed in the next section of this Exam Tutorial: </a:t>
            </a:r>
            <a:r>
              <a:rPr lang="en-US" b="1" dirty="0" smtClean="0"/>
              <a:t>Scoring and Tactics</a:t>
            </a:r>
            <a:r>
              <a:rPr lang="en-US" dirty="0" smtClean="0"/>
              <a:t>.</a:t>
            </a:r>
          </a:p>
          <a:p>
            <a:endParaRPr lang="en-US" dirty="0"/>
          </a:p>
          <a:p>
            <a:r>
              <a:rPr lang="en-US" dirty="0" smtClean="0"/>
              <a:t>Points </a:t>
            </a:r>
            <a:r>
              <a:rPr lang="en-US" dirty="0"/>
              <a:t>accumulate over trials of a </a:t>
            </a:r>
            <a:r>
              <a:rPr lang="en-US" dirty="0" smtClean="0"/>
              <a:t>mission. The experiment </a:t>
            </a:r>
            <a:r>
              <a:rPr lang="en-US" dirty="0"/>
              <a:t>will include several missions in different areas of </a:t>
            </a:r>
            <a:r>
              <a:rPr lang="en-US" dirty="0" smtClean="0"/>
              <a:t>interest, each with different Blue borders and different Red behaviors.</a:t>
            </a:r>
          </a:p>
          <a:p>
            <a:endParaRPr lang="en-US" dirty="0"/>
          </a:p>
          <a:p>
            <a:r>
              <a:rPr lang="en-US" b="1" u="sng" dirty="0" smtClean="0"/>
              <a:t>Your goal is to </a:t>
            </a:r>
            <a:r>
              <a:rPr lang="en-US" b="1" u="sng" dirty="0"/>
              <a:t>maximize the Blue score (minimize the Red score</a:t>
            </a:r>
            <a:r>
              <a:rPr lang="en-US" b="1" u="sng" dirty="0" smtClean="0"/>
              <a: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085460" cy="584775"/>
          </a:xfrm>
          <a:prstGeom prst="rect">
            <a:avLst/>
          </a:prstGeom>
          <a:noFill/>
        </p:spPr>
        <p:txBody>
          <a:bodyPr wrap="none" rtlCol="0">
            <a:spAutoFit/>
          </a:bodyPr>
          <a:lstStyle/>
          <a:p>
            <a:r>
              <a:rPr lang="en-US" sz="3200" b="1" dirty="0" smtClean="0"/>
              <a:t>P(Attack|SIGINT)</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Next you receive a SIGINT report about Red’s recent activity, and you are asked to report </a:t>
            </a:r>
            <a:r>
              <a:rPr lang="en-US" b="1" dirty="0" smtClean="0"/>
              <a:t>P(Attack|SIGINT)</a:t>
            </a:r>
            <a:r>
              <a:rPr lang="en-US" dirty="0" smtClean="0"/>
              <a:t>. This is the probability of Red attack given </a:t>
            </a:r>
            <a:r>
              <a:rPr lang="en-US" b="1" u="sng" dirty="0" smtClean="0"/>
              <a:t>ONLY</a:t>
            </a:r>
            <a:r>
              <a:rPr lang="en-US" dirty="0" smtClean="0"/>
              <a:t> the SIGINT report of Chatter or Silence. </a:t>
            </a:r>
            <a:endParaRPr lang="en-US" dirty="0"/>
          </a:p>
        </p:txBody>
      </p:sp>
      <p:grpSp>
        <p:nvGrpSpPr>
          <p:cNvPr id="2" name="Group 1"/>
          <p:cNvGrpSpPr/>
          <p:nvPr/>
        </p:nvGrpSpPr>
        <p:grpSpPr>
          <a:xfrm>
            <a:off x="1473927" y="2292366"/>
            <a:ext cx="5929021" cy="4015252"/>
            <a:chOff x="1538579" y="2366254"/>
            <a:chExt cx="5929021" cy="4015252"/>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38579" y="23662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629760" y="3015726"/>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7352397" cy="584775"/>
          </a:xfrm>
          <a:prstGeom prst="rect">
            <a:avLst/>
          </a:prstGeom>
          <a:noFill/>
        </p:spPr>
        <p:txBody>
          <a:bodyPr wrap="none" rtlCol="0">
            <a:spAutoFit/>
          </a:bodyPr>
          <a:lstStyle/>
          <a:p>
            <a:r>
              <a:rPr lang="en-US" sz="3200" b="1" dirty="0" smtClean="0"/>
              <a:t>P(Attack|SIGINT, HUMINT, IMINT, OSINT)</a:t>
            </a:r>
            <a:endParaRPr lang="en-US" sz="3200" b="1" dirty="0"/>
          </a:p>
        </p:txBody>
      </p:sp>
      <p:sp>
        <p:nvSpPr>
          <p:cNvPr id="23" name="TextBox 22"/>
          <p:cNvSpPr txBox="1"/>
          <p:nvPr/>
        </p:nvSpPr>
        <p:spPr>
          <a:xfrm>
            <a:off x="533400" y="1124922"/>
            <a:ext cx="8092440" cy="646331"/>
          </a:xfrm>
          <a:prstGeom prst="rect">
            <a:avLst/>
          </a:prstGeom>
          <a:noFill/>
        </p:spPr>
        <p:txBody>
          <a:bodyPr wrap="square" rtlCol="0">
            <a:spAutoFit/>
          </a:bodyPr>
          <a:lstStyle/>
          <a:p>
            <a:r>
              <a:rPr lang="en-US" dirty="0" smtClean="0"/>
              <a:t>Finally, you are asked to report </a:t>
            </a:r>
            <a:r>
              <a:rPr lang="en-US" b="1" dirty="0" smtClean="0"/>
              <a:t>P(Attack|SIGINT, HUMINT, IMINT, OSINT). </a:t>
            </a:r>
            <a:r>
              <a:rPr lang="en-US" dirty="0" smtClean="0"/>
              <a:t>This is the probability of Red attack given all four intelligence reports.</a:t>
            </a:r>
            <a:endParaRPr lang="en-US" dirty="0"/>
          </a:p>
        </p:txBody>
      </p:sp>
      <p:grpSp>
        <p:nvGrpSpPr>
          <p:cNvPr id="2" name="Group 1"/>
          <p:cNvGrpSpPr/>
          <p:nvPr/>
        </p:nvGrpSpPr>
        <p:grpSpPr>
          <a:xfrm>
            <a:off x="1470563" y="2296058"/>
            <a:ext cx="5904481" cy="4015252"/>
            <a:chOff x="1572159" y="2305294"/>
            <a:chExt cx="5904481" cy="4015252"/>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72159" y="230529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5638800" y="2971800"/>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749838" cy="584775"/>
          </a:xfrm>
          <a:prstGeom prst="rect">
            <a:avLst/>
          </a:prstGeom>
          <a:noFill/>
        </p:spPr>
        <p:txBody>
          <a:bodyPr wrap="none" rtlCol="0">
            <a:spAutoFit/>
          </a:bodyPr>
          <a:lstStyle/>
          <a:p>
            <a:r>
              <a:rPr lang="en-US" sz="3200" b="1" dirty="0" smtClean="0"/>
              <a:t>Outcome</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The computer will choose actions for Red and Blue. Both actions will be shown and points will be awarded based on the combination. In a showdown, the computer will choose a winner probabilistically using the value of P from OSINT.</a:t>
            </a:r>
            <a:endParaRPr lang="en-US" dirty="0"/>
          </a:p>
        </p:txBody>
      </p:sp>
      <p:grpSp>
        <p:nvGrpSpPr>
          <p:cNvPr id="2" name="Group 1"/>
          <p:cNvGrpSpPr/>
          <p:nvPr/>
        </p:nvGrpSpPr>
        <p:grpSpPr>
          <a:xfrm>
            <a:off x="1452424" y="2279789"/>
            <a:ext cx="5876440" cy="4047790"/>
            <a:chOff x="1600200" y="2289025"/>
            <a:chExt cx="5876440" cy="404779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0200" y="228902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490732" y="4613509"/>
              <a:ext cx="1295400" cy="4992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590800" y="6039966"/>
              <a:ext cx="3810000" cy="2027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080552" cy="584775"/>
          </a:xfrm>
          <a:prstGeom prst="rect">
            <a:avLst/>
          </a:prstGeom>
          <a:noFill/>
        </p:spPr>
        <p:txBody>
          <a:bodyPr wrap="none" rtlCol="0">
            <a:spAutoFit/>
          </a:bodyPr>
          <a:lstStyle/>
          <a:p>
            <a:r>
              <a:rPr lang="en-US" sz="3200" b="1" dirty="0" smtClean="0"/>
              <a:t>Trials</a:t>
            </a:r>
            <a:endParaRPr lang="en-US" sz="3200" b="1" dirty="0"/>
          </a:p>
        </p:txBody>
      </p:sp>
      <p:sp>
        <p:nvSpPr>
          <p:cNvPr id="23" name="TextBox 22"/>
          <p:cNvSpPr txBox="1"/>
          <p:nvPr/>
        </p:nvSpPr>
        <p:spPr>
          <a:xfrm>
            <a:off x="533400" y="1124922"/>
            <a:ext cx="8092440" cy="369332"/>
          </a:xfrm>
          <a:prstGeom prst="rect">
            <a:avLst/>
          </a:prstGeom>
          <a:noFill/>
        </p:spPr>
        <p:txBody>
          <a:bodyPr wrap="square" rtlCol="0">
            <a:spAutoFit/>
          </a:bodyPr>
          <a:lstStyle/>
          <a:p>
            <a:r>
              <a:rPr lang="en-US" dirty="0" smtClean="0"/>
              <a:t>Mission 1 will last for 10 trials.</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6255430" cy="584775"/>
          </a:xfrm>
          <a:prstGeom prst="rect">
            <a:avLst/>
          </a:prstGeom>
          <a:noFill/>
        </p:spPr>
        <p:txBody>
          <a:bodyPr wrap="none" rtlCol="0">
            <a:spAutoFit/>
          </a:bodyPr>
          <a:lstStyle/>
          <a:p>
            <a:r>
              <a:rPr lang="en-US" sz="3200" b="1" dirty="0" smtClean="0"/>
              <a:t>Mission 2: Deciding to Divert or Not</a:t>
            </a:r>
            <a:endParaRPr lang="en-US" sz="3200" b="1" dirty="0"/>
          </a:p>
        </p:txBody>
      </p:sp>
      <p:sp>
        <p:nvSpPr>
          <p:cNvPr id="10" name="TextBox 9"/>
          <p:cNvSpPr txBox="1"/>
          <p:nvPr/>
        </p:nvSpPr>
        <p:spPr>
          <a:xfrm>
            <a:off x="533400" y="1295400"/>
            <a:ext cx="3733800" cy="2308324"/>
          </a:xfrm>
          <a:prstGeom prst="rect">
            <a:avLst/>
          </a:prstGeom>
          <a:noFill/>
        </p:spPr>
        <p:txBody>
          <a:bodyPr wrap="square" rtlCol="0">
            <a:spAutoFit/>
          </a:bodyPr>
          <a:lstStyle/>
          <a:p>
            <a:r>
              <a:rPr lang="en-US" dirty="0" smtClean="0"/>
              <a:t>Mission 2 requires that you play the role of Blue intelligence and operations. </a:t>
            </a:r>
          </a:p>
          <a:p>
            <a:endParaRPr lang="en-US" dirty="0" smtClean="0"/>
          </a:p>
          <a:p>
            <a:r>
              <a:rPr lang="en-US" dirty="0" smtClean="0"/>
              <a:t>On each trial, you will estimate the probability of Red attack, and then </a:t>
            </a:r>
            <a:r>
              <a:rPr lang="en-US" b="1" dirty="0" smtClean="0"/>
              <a:t>choose a Blue action (Divert or Not Divert)</a:t>
            </a:r>
            <a:r>
              <a:rPr lang="en-US" dirty="0" smtClean="0"/>
              <a:t>.</a:t>
            </a:r>
          </a:p>
        </p:txBody>
      </p:sp>
      <p:sp>
        <p:nvSpPr>
          <p:cNvPr id="6" name="TextBox 5"/>
          <p:cNvSpPr txBox="1"/>
          <p:nvPr/>
        </p:nvSpPr>
        <p:spPr>
          <a:xfrm>
            <a:off x="4724400" y="1287482"/>
            <a:ext cx="3733800" cy="2308324"/>
          </a:xfrm>
          <a:prstGeom prst="rect">
            <a:avLst/>
          </a:prstGeom>
          <a:noFill/>
        </p:spPr>
        <p:txBody>
          <a:bodyPr wrap="square" rtlCol="0">
            <a:spAutoFit/>
          </a:bodyPr>
          <a:lstStyle/>
          <a:p>
            <a:r>
              <a:rPr lang="en-US" dirty="0" smtClean="0"/>
              <a:t>The area of interest and behavior of  Red are different for Mission 2 than for Mission 1. </a:t>
            </a:r>
          </a:p>
          <a:p>
            <a:endParaRPr lang="en-US" dirty="0" smtClean="0"/>
          </a:p>
          <a:p>
            <a:r>
              <a:rPr lang="en-US" dirty="0" smtClean="0"/>
              <a:t>The sequence of intelligence reports you will receive is similar to Mission 1. But there are some key differences as described below.</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739211" cy="584775"/>
          </a:xfrm>
          <a:prstGeom prst="rect">
            <a:avLst/>
          </a:prstGeom>
          <a:noFill/>
        </p:spPr>
        <p:txBody>
          <a:bodyPr wrap="none" rtlCol="0">
            <a:spAutoFit/>
          </a:bodyPr>
          <a:lstStyle/>
          <a:p>
            <a:r>
              <a:rPr lang="en-US" sz="3200" b="1" dirty="0" smtClean="0"/>
              <a:t>Two Red Styles</a:t>
            </a:r>
            <a:endParaRPr lang="en-US" sz="3200" b="1" dirty="0"/>
          </a:p>
        </p:txBody>
      </p:sp>
      <p:sp>
        <p:nvSpPr>
          <p:cNvPr id="10" name="TextBox 9"/>
          <p:cNvSpPr txBox="1"/>
          <p:nvPr/>
        </p:nvSpPr>
        <p:spPr>
          <a:xfrm>
            <a:off x="533400" y="1295400"/>
            <a:ext cx="3733800" cy="5078313"/>
          </a:xfrm>
          <a:prstGeom prst="rect">
            <a:avLst/>
          </a:prstGeom>
          <a:noFill/>
        </p:spPr>
        <p:txBody>
          <a:bodyPr wrap="square" rtlCol="0">
            <a:spAutoFit/>
          </a:bodyPr>
          <a:lstStyle/>
          <a:p>
            <a:r>
              <a:rPr lang="en-US" dirty="0" smtClean="0"/>
              <a:t>In Mission 2, the BLUEBOOK provides information about two styles of Red tactics: “passive” and “aggressive”.</a:t>
            </a:r>
          </a:p>
          <a:p>
            <a:endParaRPr lang="en-US" dirty="0" smtClean="0"/>
          </a:p>
          <a:p>
            <a:r>
              <a:rPr lang="en-US" dirty="0" smtClean="0"/>
              <a:t>As controlled by the computer, Red is always either passive or aggressive in Mission 2.</a:t>
            </a:r>
          </a:p>
          <a:p>
            <a:endParaRPr lang="en-US" dirty="0" smtClean="0"/>
          </a:p>
          <a:p>
            <a:r>
              <a:rPr lang="en-US" dirty="0" smtClean="0"/>
              <a:t>The Red style will remain the same throughout the mission. But you will not know for sure which style it is.</a:t>
            </a:r>
          </a:p>
          <a:p>
            <a:endParaRPr lang="en-US" dirty="0" smtClean="0"/>
          </a:p>
          <a:p>
            <a:r>
              <a:rPr lang="en-US" dirty="0" smtClean="0"/>
              <a:t>On the first trial of Mission 2, you should assume that each style is equally likely. As the mission proceeds and you observe Red actions, you will be asked to report which style you think is most likely Red’s style.</a:t>
            </a:r>
          </a:p>
        </p:txBody>
      </p:sp>
      <p:sp>
        <p:nvSpPr>
          <p:cNvPr id="34" name="TextBox 33"/>
          <p:cNvSpPr txBox="1"/>
          <p:nvPr/>
        </p:nvSpPr>
        <p:spPr>
          <a:xfrm>
            <a:off x="4724400" y="1287482"/>
            <a:ext cx="3733800" cy="3970318"/>
          </a:xfrm>
          <a:prstGeom prst="rect">
            <a:avLst/>
          </a:prstGeom>
          <a:no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35" name="Rectangle 34"/>
          <p:cNvSpPr/>
          <p:nvPr/>
        </p:nvSpPr>
        <p:spPr>
          <a:xfrm>
            <a:off x="5638800" y="1524000"/>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5638800" y="1524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5791200" y="1828800"/>
            <a:ext cx="583814" cy="369332"/>
          </a:xfrm>
          <a:prstGeom prst="rect">
            <a:avLst/>
          </a:prstGeom>
          <a:noFill/>
        </p:spPr>
        <p:txBody>
          <a:bodyPr wrap="none" rtlCol="0">
            <a:spAutoFit/>
          </a:bodyPr>
          <a:lstStyle/>
          <a:p>
            <a:r>
              <a:rPr lang="en-US" dirty="0" smtClean="0"/>
              <a:t>20%</a:t>
            </a:r>
            <a:endParaRPr lang="en-US" dirty="0"/>
          </a:p>
        </p:txBody>
      </p:sp>
      <p:sp>
        <p:nvSpPr>
          <p:cNvPr id="47" name="Rectangle 46"/>
          <p:cNvSpPr/>
          <p:nvPr/>
        </p:nvSpPr>
        <p:spPr>
          <a:xfrm>
            <a:off x="6553200" y="24384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p:cNvSpPr txBox="1"/>
          <p:nvPr/>
        </p:nvSpPr>
        <p:spPr>
          <a:xfrm>
            <a:off x="6705600" y="2667000"/>
            <a:ext cx="583814" cy="369332"/>
          </a:xfrm>
          <a:prstGeom prst="rect">
            <a:avLst/>
          </a:prstGeom>
          <a:noFill/>
        </p:spPr>
        <p:txBody>
          <a:bodyPr wrap="none" rtlCol="0">
            <a:spAutoFit/>
          </a:bodyPr>
          <a:lstStyle/>
          <a:p>
            <a:r>
              <a:rPr lang="en-US" dirty="0" smtClean="0"/>
              <a:t>50%</a:t>
            </a:r>
            <a:endParaRPr lang="en-US" dirty="0"/>
          </a:p>
        </p:txBody>
      </p:sp>
      <p:sp>
        <p:nvSpPr>
          <p:cNvPr id="49" name="TextBox 48"/>
          <p:cNvSpPr txBox="1"/>
          <p:nvPr/>
        </p:nvSpPr>
        <p:spPr>
          <a:xfrm>
            <a:off x="5791200" y="2667000"/>
            <a:ext cx="583814" cy="369332"/>
          </a:xfrm>
          <a:prstGeom prst="rect">
            <a:avLst/>
          </a:prstGeom>
          <a:noFill/>
        </p:spPr>
        <p:txBody>
          <a:bodyPr wrap="none" rtlCol="0">
            <a:spAutoFit/>
          </a:bodyPr>
          <a:lstStyle/>
          <a:p>
            <a:r>
              <a:rPr lang="en-US" dirty="0" smtClean="0"/>
              <a:t>40%</a:t>
            </a:r>
            <a:endParaRPr lang="en-US" dirty="0"/>
          </a:p>
        </p:txBody>
      </p:sp>
      <p:sp>
        <p:nvSpPr>
          <p:cNvPr id="50" name="TextBox 49"/>
          <p:cNvSpPr txBox="1"/>
          <p:nvPr/>
        </p:nvSpPr>
        <p:spPr>
          <a:xfrm>
            <a:off x="6705600" y="1828800"/>
            <a:ext cx="583814" cy="369332"/>
          </a:xfrm>
          <a:prstGeom prst="rect">
            <a:avLst/>
          </a:prstGeom>
          <a:noFill/>
        </p:spPr>
        <p:txBody>
          <a:bodyPr wrap="none" rtlCol="0">
            <a:spAutoFit/>
          </a:bodyPr>
          <a:lstStyle/>
          <a:p>
            <a:r>
              <a:rPr lang="en-US" dirty="0" smtClean="0"/>
              <a:t>30%</a:t>
            </a:r>
            <a:endParaRPr lang="en-US" dirty="0"/>
          </a:p>
        </p:txBody>
      </p:sp>
      <p:sp>
        <p:nvSpPr>
          <p:cNvPr id="51" name="TextBox 50"/>
          <p:cNvSpPr txBox="1"/>
          <p:nvPr/>
        </p:nvSpPr>
        <p:spPr>
          <a:xfrm>
            <a:off x="5562600" y="1000780"/>
            <a:ext cx="2033185" cy="523220"/>
          </a:xfrm>
          <a:prstGeom prst="rect">
            <a:avLst/>
          </a:prstGeom>
          <a:noFill/>
        </p:spPr>
        <p:txBody>
          <a:bodyPr wrap="none" rtlCol="0">
            <a:spAutoFit/>
          </a:bodyPr>
          <a:lstStyle/>
          <a:p>
            <a:pPr algn="ctr"/>
            <a:r>
              <a:rPr lang="en-US" sz="1400" b="1" dirty="0" smtClean="0"/>
              <a:t>Passive:</a:t>
            </a:r>
          </a:p>
          <a:p>
            <a:pPr algn="ctr"/>
            <a:r>
              <a:rPr lang="en-US" sz="1400" dirty="0" smtClean="0"/>
              <a:t>Probability of Red Attack</a:t>
            </a:r>
            <a:endParaRPr lang="en-US" sz="1400" dirty="0"/>
          </a:p>
        </p:txBody>
      </p:sp>
      <p:sp>
        <p:nvSpPr>
          <p:cNvPr id="52" name="Rectangle 51"/>
          <p:cNvSpPr/>
          <p:nvPr/>
        </p:nvSpPr>
        <p:spPr>
          <a:xfrm>
            <a:off x="5653907" y="4340423"/>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5653907" y="43404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p:cNvSpPr txBox="1"/>
          <p:nvPr/>
        </p:nvSpPr>
        <p:spPr>
          <a:xfrm>
            <a:off x="5806307" y="4645223"/>
            <a:ext cx="583814" cy="369332"/>
          </a:xfrm>
          <a:prstGeom prst="rect">
            <a:avLst/>
          </a:prstGeom>
          <a:noFill/>
        </p:spPr>
        <p:txBody>
          <a:bodyPr wrap="none" rtlCol="0">
            <a:spAutoFit/>
          </a:bodyPr>
          <a:lstStyle/>
          <a:p>
            <a:r>
              <a:rPr lang="en-US" dirty="0" smtClean="0"/>
              <a:t>50%</a:t>
            </a:r>
            <a:endParaRPr lang="en-US" dirty="0"/>
          </a:p>
        </p:txBody>
      </p:sp>
      <p:sp>
        <p:nvSpPr>
          <p:cNvPr id="55" name="Rectangle 54"/>
          <p:cNvSpPr/>
          <p:nvPr/>
        </p:nvSpPr>
        <p:spPr>
          <a:xfrm>
            <a:off x="6568307" y="52548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p:cNvSpPr txBox="1"/>
          <p:nvPr/>
        </p:nvSpPr>
        <p:spPr>
          <a:xfrm>
            <a:off x="6720707" y="5483423"/>
            <a:ext cx="583814" cy="369332"/>
          </a:xfrm>
          <a:prstGeom prst="rect">
            <a:avLst/>
          </a:prstGeom>
          <a:noFill/>
        </p:spPr>
        <p:txBody>
          <a:bodyPr wrap="none" rtlCol="0">
            <a:spAutoFit/>
          </a:bodyPr>
          <a:lstStyle/>
          <a:p>
            <a:r>
              <a:rPr lang="en-US" dirty="0" smtClean="0"/>
              <a:t>80%</a:t>
            </a:r>
            <a:endParaRPr lang="en-US" dirty="0"/>
          </a:p>
        </p:txBody>
      </p:sp>
      <p:sp>
        <p:nvSpPr>
          <p:cNvPr id="57" name="TextBox 56"/>
          <p:cNvSpPr txBox="1"/>
          <p:nvPr/>
        </p:nvSpPr>
        <p:spPr>
          <a:xfrm>
            <a:off x="5806307" y="5483423"/>
            <a:ext cx="583814" cy="369332"/>
          </a:xfrm>
          <a:prstGeom prst="rect">
            <a:avLst/>
          </a:prstGeom>
          <a:noFill/>
        </p:spPr>
        <p:txBody>
          <a:bodyPr wrap="none" rtlCol="0">
            <a:spAutoFit/>
          </a:bodyPr>
          <a:lstStyle/>
          <a:p>
            <a:r>
              <a:rPr lang="en-US" dirty="0" smtClean="0"/>
              <a:t>70%</a:t>
            </a:r>
            <a:endParaRPr lang="en-US" dirty="0"/>
          </a:p>
        </p:txBody>
      </p:sp>
      <p:sp>
        <p:nvSpPr>
          <p:cNvPr id="58" name="TextBox 57"/>
          <p:cNvSpPr txBox="1"/>
          <p:nvPr/>
        </p:nvSpPr>
        <p:spPr>
          <a:xfrm>
            <a:off x="6720707" y="4645223"/>
            <a:ext cx="583814" cy="369332"/>
          </a:xfrm>
          <a:prstGeom prst="rect">
            <a:avLst/>
          </a:prstGeom>
          <a:noFill/>
        </p:spPr>
        <p:txBody>
          <a:bodyPr wrap="none" rtlCol="0">
            <a:spAutoFit/>
          </a:bodyPr>
          <a:lstStyle/>
          <a:p>
            <a:r>
              <a:rPr lang="en-US" dirty="0" smtClean="0"/>
              <a:t>60%</a:t>
            </a:r>
            <a:endParaRPr lang="en-US" dirty="0"/>
          </a:p>
        </p:txBody>
      </p:sp>
      <p:sp>
        <p:nvSpPr>
          <p:cNvPr id="59" name="TextBox 58"/>
          <p:cNvSpPr txBox="1"/>
          <p:nvPr/>
        </p:nvSpPr>
        <p:spPr>
          <a:xfrm>
            <a:off x="5583385" y="3810000"/>
            <a:ext cx="1983940" cy="523220"/>
          </a:xfrm>
          <a:prstGeom prst="rect">
            <a:avLst/>
          </a:prstGeom>
          <a:noFill/>
        </p:spPr>
        <p:txBody>
          <a:bodyPr wrap="none" rtlCol="0">
            <a:spAutoFit/>
          </a:bodyPr>
          <a:lstStyle/>
          <a:p>
            <a:pPr algn="ctr"/>
            <a:r>
              <a:rPr lang="en-US" sz="1400" b="1" dirty="0" smtClean="0"/>
              <a:t>Aggressive: </a:t>
            </a:r>
          </a:p>
          <a:p>
            <a:pPr algn="ctr"/>
            <a:r>
              <a:rPr lang="en-US" sz="1400" dirty="0" smtClean="0"/>
              <a:t>Probability of Red Attack</a:t>
            </a:r>
            <a:endParaRPr lang="en-US" sz="1400" dirty="0"/>
          </a:p>
        </p:txBody>
      </p:sp>
      <p:sp>
        <p:nvSpPr>
          <p:cNvPr id="60" name="TextBox 59"/>
          <p:cNvSpPr txBox="1"/>
          <p:nvPr/>
        </p:nvSpPr>
        <p:spPr>
          <a:xfrm>
            <a:off x="5664709" y="3352800"/>
            <a:ext cx="889987" cy="307777"/>
          </a:xfrm>
          <a:prstGeom prst="rect">
            <a:avLst/>
          </a:prstGeom>
          <a:noFill/>
        </p:spPr>
        <p:txBody>
          <a:bodyPr wrap="none" rtlCol="0">
            <a:spAutoFit/>
          </a:bodyPr>
          <a:lstStyle/>
          <a:p>
            <a:r>
              <a:rPr lang="en-US" sz="1400" dirty="0" smtClean="0"/>
              <a:t>U = 2 or 3</a:t>
            </a:r>
            <a:endParaRPr lang="en-US" sz="1400" dirty="0"/>
          </a:p>
        </p:txBody>
      </p:sp>
      <p:sp>
        <p:nvSpPr>
          <p:cNvPr id="61" name="TextBox 60"/>
          <p:cNvSpPr txBox="1"/>
          <p:nvPr/>
        </p:nvSpPr>
        <p:spPr>
          <a:xfrm>
            <a:off x="4880259" y="1828800"/>
            <a:ext cx="758541" cy="307777"/>
          </a:xfrm>
          <a:prstGeom prst="rect">
            <a:avLst/>
          </a:prstGeom>
          <a:noFill/>
        </p:spPr>
        <p:txBody>
          <a:bodyPr wrap="none" rtlCol="0">
            <a:spAutoFit/>
          </a:bodyPr>
          <a:lstStyle/>
          <a:p>
            <a:r>
              <a:rPr lang="en-US" sz="1400" dirty="0" smtClean="0"/>
              <a:t>P &gt; 25%</a:t>
            </a:r>
            <a:endParaRPr lang="en-US" sz="1400" dirty="0"/>
          </a:p>
        </p:txBody>
      </p:sp>
      <p:sp>
        <p:nvSpPr>
          <p:cNvPr id="62" name="TextBox 61"/>
          <p:cNvSpPr txBox="1"/>
          <p:nvPr/>
        </p:nvSpPr>
        <p:spPr>
          <a:xfrm>
            <a:off x="4862481" y="2743200"/>
            <a:ext cx="758541" cy="307777"/>
          </a:xfrm>
          <a:prstGeom prst="rect">
            <a:avLst/>
          </a:prstGeom>
          <a:noFill/>
        </p:spPr>
        <p:txBody>
          <a:bodyPr wrap="none" rtlCol="0">
            <a:spAutoFit/>
          </a:bodyPr>
          <a:lstStyle/>
          <a:p>
            <a:r>
              <a:rPr lang="en-US" sz="1400" dirty="0" smtClean="0"/>
              <a:t>P ≤ 25%</a:t>
            </a:r>
            <a:endParaRPr lang="en-US" sz="1400" dirty="0"/>
          </a:p>
        </p:txBody>
      </p:sp>
      <p:sp>
        <p:nvSpPr>
          <p:cNvPr id="63" name="TextBox 62"/>
          <p:cNvSpPr txBox="1"/>
          <p:nvPr/>
        </p:nvSpPr>
        <p:spPr>
          <a:xfrm>
            <a:off x="6603522" y="3352800"/>
            <a:ext cx="889987" cy="307777"/>
          </a:xfrm>
          <a:prstGeom prst="rect">
            <a:avLst/>
          </a:prstGeom>
          <a:noFill/>
        </p:spPr>
        <p:txBody>
          <a:bodyPr wrap="none" rtlCol="0">
            <a:spAutoFit/>
          </a:bodyPr>
          <a:lstStyle/>
          <a:p>
            <a:r>
              <a:rPr lang="en-US" sz="1400" dirty="0" smtClean="0"/>
              <a:t>U = 4 or 5</a:t>
            </a:r>
            <a:endParaRPr lang="en-US" sz="1400" dirty="0"/>
          </a:p>
        </p:txBody>
      </p:sp>
      <p:sp>
        <p:nvSpPr>
          <p:cNvPr id="64" name="TextBox 63"/>
          <p:cNvSpPr txBox="1"/>
          <p:nvPr/>
        </p:nvSpPr>
        <p:spPr>
          <a:xfrm>
            <a:off x="5663244" y="6169223"/>
            <a:ext cx="889987" cy="307777"/>
          </a:xfrm>
          <a:prstGeom prst="rect">
            <a:avLst/>
          </a:prstGeom>
          <a:noFill/>
        </p:spPr>
        <p:txBody>
          <a:bodyPr wrap="none" rtlCol="0">
            <a:spAutoFit/>
          </a:bodyPr>
          <a:lstStyle/>
          <a:p>
            <a:r>
              <a:rPr lang="en-US" sz="1400" dirty="0" smtClean="0"/>
              <a:t>U = 2 or 3</a:t>
            </a:r>
            <a:endParaRPr lang="en-US" sz="1400" dirty="0"/>
          </a:p>
        </p:txBody>
      </p:sp>
      <p:sp>
        <p:nvSpPr>
          <p:cNvPr id="65" name="TextBox 64"/>
          <p:cNvSpPr txBox="1"/>
          <p:nvPr/>
        </p:nvSpPr>
        <p:spPr>
          <a:xfrm>
            <a:off x="4880259" y="4569023"/>
            <a:ext cx="758541" cy="307777"/>
          </a:xfrm>
          <a:prstGeom prst="rect">
            <a:avLst/>
          </a:prstGeom>
          <a:noFill/>
        </p:spPr>
        <p:txBody>
          <a:bodyPr wrap="none" rtlCol="0">
            <a:spAutoFit/>
          </a:bodyPr>
          <a:lstStyle/>
          <a:p>
            <a:r>
              <a:rPr lang="en-US" sz="1400" dirty="0" smtClean="0"/>
              <a:t>P &gt; 25%</a:t>
            </a:r>
            <a:endParaRPr lang="en-US" sz="1400" dirty="0"/>
          </a:p>
        </p:txBody>
      </p:sp>
      <p:sp>
        <p:nvSpPr>
          <p:cNvPr id="66" name="TextBox 65"/>
          <p:cNvSpPr txBox="1"/>
          <p:nvPr/>
        </p:nvSpPr>
        <p:spPr>
          <a:xfrm>
            <a:off x="4861016" y="5483423"/>
            <a:ext cx="758541" cy="307777"/>
          </a:xfrm>
          <a:prstGeom prst="rect">
            <a:avLst/>
          </a:prstGeom>
          <a:noFill/>
        </p:spPr>
        <p:txBody>
          <a:bodyPr wrap="none" rtlCol="0">
            <a:spAutoFit/>
          </a:bodyPr>
          <a:lstStyle/>
          <a:p>
            <a:r>
              <a:rPr lang="en-US" sz="1400" dirty="0" smtClean="0"/>
              <a:t>P ≤ 25%</a:t>
            </a:r>
            <a:endParaRPr lang="en-US" sz="1400" dirty="0"/>
          </a:p>
        </p:txBody>
      </p:sp>
      <p:sp>
        <p:nvSpPr>
          <p:cNvPr id="67" name="TextBox 66"/>
          <p:cNvSpPr txBox="1"/>
          <p:nvPr/>
        </p:nvSpPr>
        <p:spPr>
          <a:xfrm>
            <a:off x="6602057" y="6169223"/>
            <a:ext cx="889987" cy="307777"/>
          </a:xfrm>
          <a:prstGeom prst="rect">
            <a:avLst/>
          </a:prstGeom>
          <a:noFill/>
        </p:spPr>
        <p:txBody>
          <a:bodyPr wrap="none" rtlCol="0">
            <a:spAutoFit/>
          </a:bodyPr>
          <a:lstStyle/>
          <a:p>
            <a:r>
              <a:rPr lang="en-US" sz="1400" dirty="0" smtClean="0"/>
              <a:t>U = 4 or 5</a:t>
            </a:r>
            <a:endParaRPr lang="en-US" sz="14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013500" cy="584775"/>
          </a:xfrm>
          <a:prstGeom prst="rect">
            <a:avLst/>
          </a:prstGeom>
          <a:noFill/>
        </p:spPr>
        <p:txBody>
          <a:bodyPr wrap="none" rtlCol="0">
            <a:spAutoFit/>
          </a:bodyPr>
          <a:lstStyle/>
          <a:p>
            <a:r>
              <a:rPr lang="en-US" sz="3200" b="1" dirty="0" smtClean="0"/>
              <a:t>Red’s Style</a:t>
            </a:r>
            <a:endParaRPr lang="en-US" sz="3200" b="1" dirty="0"/>
          </a:p>
        </p:txBody>
      </p:sp>
      <p:sp>
        <p:nvSpPr>
          <p:cNvPr id="34" name="TextBox 33"/>
          <p:cNvSpPr txBox="1"/>
          <p:nvPr/>
        </p:nvSpPr>
        <p:spPr>
          <a:xfrm>
            <a:off x="533400" y="1124922"/>
            <a:ext cx="8092440" cy="646331"/>
          </a:xfrm>
          <a:prstGeom prst="rect">
            <a:avLst/>
          </a:prstGeom>
          <a:noFill/>
        </p:spPr>
        <p:txBody>
          <a:bodyPr wrap="square" rtlCol="0">
            <a:spAutoFit/>
          </a:bodyPr>
          <a:lstStyle/>
          <a:p>
            <a:r>
              <a:rPr lang="en-US" dirty="0" smtClean="0"/>
              <a:t>To begin a trial, OSINT reports P and IMINT reports U. On each trial after the first trial, you are asked to report which style you think is </a:t>
            </a:r>
            <a:r>
              <a:rPr lang="en-US" b="1" dirty="0" smtClean="0"/>
              <a:t>most likely Red’s style</a:t>
            </a:r>
            <a:r>
              <a:rPr lang="en-US" dirty="0" smtClean="0"/>
              <a:t>.</a:t>
            </a:r>
            <a:endParaRPr lang="en-US" dirty="0"/>
          </a:p>
        </p:txBody>
      </p:sp>
      <p:grpSp>
        <p:nvGrpSpPr>
          <p:cNvPr id="2" name="Group 1"/>
          <p:cNvGrpSpPr/>
          <p:nvPr/>
        </p:nvGrpSpPr>
        <p:grpSpPr>
          <a:xfrm>
            <a:off x="1546184" y="2382169"/>
            <a:ext cx="5930456" cy="3831022"/>
            <a:chOff x="1546184" y="2382169"/>
            <a:chExt cx="5930456" cy="3831022"/>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6184" y="2382169"/>
              <a:ext cx="5829201" cy="3831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2971800"/>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332981" cy="584775"/>
          </a:xfrm>
          <a:prstGeom prst="rect">
            <a:avLst/>
          </a:prstGeom>
          <a:noFill/>
        </p:spPr>
        <p:txBody>
          <a:bodyPr wrap="none" rtlCol="0">
            <a:spAutoFit/>
          </a:bodyPr>
          <a:lstStyle/>
          <a:p>
            <a:r>
              <a:rPr lang="en-US" sz="3200" b="1" dirty="0" smtClean="0"/>
              <a:t>P(Attack|IMINT, OSINT)</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Next you are asked to use the BLUEBOOK and report </a:t>
            </a:r>
            <a:r>
              <a:rPr lang="en-US" b="1" dirty="0" smtClean="0"/>
              <a:t>P(Attack|IMINT, OSINT)</a:t>
            </a:r>
            <a:r>
              <a:rPr lang="en-US" dirty="0" smtClean="0"/>
              <a:t>, based on U (from IMINT) and P (from OSINT). This is the probability of Red attack, given IMINT and OSINT. </a:t>
            </a:r>
            <a:endParaRPr lang="en-US" dirty="0"/>
          </a:p>
        </p:txBody>
      </p:sp>
      <p:grpSp>
        <p:nvGrpSpPr>
          <p:cNvPr id="2" name="Group 1"/>
          <p:cNvGrpSpPr/>
          <p:nvPr/>
        </p:nvGrpSpPr>
        <p:grpSpPr>
          <a:xfrm>
            <a:off x="1546184" y="2290054"/>
            <a:ext cx="5930456" cy="4015252"/>
            <a:chOff x="1546184" y="2290054"/>
            <a:chExt cx="5930456" cy="4015252"/>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6184"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638800" y="2972694"/>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46184" y="2290054"/>
            <a:ext cx="5930456" cy="4015252"/>
            <a:chOff x="1546184" y="2290054"/>
            <a:chExt cx="5930456" cy="4015252"/>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6184"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2972694"/>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533400" y="381000"/>
            <a:ext cx="6043962" cy="584775"/>
          </a:xfrm>
          <a:prstGeom prst="rect">
            <a:avLst/>
          </a:prstGeom>
          <a:noFill/>
        </p:spPr>
        <p:txBody>
          <a:bodyPr wrap="none" rtlCol="0">
            <a:spAutoFit/>
          </a:bodyPr>
          <a:lstStyle/>
          <a:p>
            <a:r>
              <a:rPr lang="en-US" sz="3200" b="1" dirty="0" smtClean="0"/>
              <a:t>P(Attack|HUMINT, IMINT, OSINT)</a:t>
            </a:r>
            <a:endParaRPr lang="en-US" sz="3200" b="1" dirty="0"/>
          </a:p>
        </p:txBody>
      </p:sp>
      <p:sp>
        <p:nvSpPr>
          <p:cNvPr id="10" name="TextBox 9"/>
          <p:cNvSpPr txBox="1"/>
          <p:nvPr/>
        </p:nvSpPr>
        <p:spPr>
          <a:xfrm>
            <a:off x="533400" y="1124922"/>
            <a:ext cx="8092440" cy="923330"/>
          </a:xfrm>
          <a:prstGeom prst="rect">
            <a:avLst/>
          </a:prstGeom>
          <a:noFill/>
        </p:spPr>
        <p:txBody>
          <a:bodyPr wrap="square" rtlCol="0">
            <a:spAutoFit/>
          </a:bodyPr>
          <a:lstStyle/>
          <a:p>
            <a:r>
              <a:rPr lang="en-US" dirty="0" smtClean="0"/>
              <a:t>Next you receive a HUMINT report of Red’s attack capability. You are asked to report </a:t>
            </a:r>
            <a:r>
              <a:rPr lang="en-US" b="1" dirty="0" smtClean="0"/>
              <a:t>P(Attack|HUMINT, IMINT, OSINT)</a:t>
            </a:r>
            <a:r>
              <a:rPr lang="en-US" dirty="0" smtClean="0"/>
              <a:t>. This is the probability of Red attack given HUMINT, IMINT, and OSINT.</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Next you receive a SIGINT report about Red’s recent activity. Unlike Mission 1, you are not asked to report P(Attack|SIGINT). Instead you are asked to consider all intelligence sources and report </a:t>
            </a:r>
            <a:r>
              <a:rPr lang="en-US" b="1" dirty="0" smtClean="0"/>
              <a:t>P(Attack|SIGINT, HUMINT, IMINT, OSINT).</a:t>
            </a:r>
            <a:endParaRPr lang="en-US" dirty="0"/>
          </a:p>
        </p:txBody>
      </p:sp>
      <p:grpSp>
        <p:nvGrpSpPr>
          <p:cNvPr id="2" name="Group 1"/>
          <p:cNvGrpSpPr/>
          <p:nvPr/>
        </p:nvGrpSpPr>
        <p:grpSpPr>
          <a:xfrm>
            <a:off x="1546184" y="2290054"/>
            <a:ext cx="5930456" cy="4015252"/>
            <a:chOff x="1546184" y="2290054"/>
            <a:chExt cx="5930456" cy="4015252"/>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6184"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5638800" y="2972694"/>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533400" y="381000"/>
            <a:ext cx="7352397" cy="584775"/>
          </a:xfrm>
          <a:prstGeom prst="rect">
            <a:avLst/>
          </a:prstGeom>
          <a:noFill/>
        </p:spPr>
        <p:txBody>
          <a:bodyPr wrap="none" rtlCol="0">
            <a:spAutoFit/>
          </a:bodyPr>
          <a:lstStyle/>
          <a:p>
            <a:r>
              <a:rPr lang="en-US" sz="3200" b="1" dirty="0" smtClean="0"/>
              <a:t>P(Attack|SIGINT, HUMINT, IMINT, OSINT)</a:t>
            </a:r>
            <a:endParaRPr lang="en-US" sz="32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193340" cy="646331"/>
          </a:xfrm>
          <a:prstGeom prst="rect">
            <a:avLst/>
          </a:prstGeom>
          <a:noFill/>
        </p:spPr>
        <p:txBody>
          <a:bodyPr wrap="none" rtlCol="0">
            <a:spAutoFit/>
          </a:bodyPr>
          <a:lstStyle/>
          <a:p>
            <a:r>
              <a:rPr lang="en-US" sz="3600" b="1" dirty="0" smtClean="0"/>
              <a:t>Trials</a:t>
            </a:r>
            <a:endParaRPr lang="en-US" sz="3600" b="1" dirty="0"/>
          </a:p>
        </p:txBody>
      </p:sp>
      <p:sp>
        <p:nvSpPr>
          <p:cNvPr id="4" name="TextBox 3"/>
          <p:cNvSpPr txBox="1"/>
          <p:nvPr/>
        </p:nvSpPr>
        <p:spPr>
          <a:xfrm>
            <a:off x="533400" y="1124922"/>
            <a:ext cx="8092440" cy="923330"/>
          </a:xfrm>
          <a:prstGeom prst="rect">
            <a:avLst/>
          </a:prstGeom>
          <a:noFill/>
        </p:spPr>
        <p:txBody>
          <a:bodyPr wrap="square" rtlCol="0">
            <a:spAutoFit/>
          </a:bodyPr>
          <a:lstStyle/>
          <a:p>
            <a:r>
              <a:rPr lang="en-US" dirty="0" smtClean="0"/>
              <a:t>On each trial, you will be given a series of intelligence reports for use in estimating the probability of Red attack. These reports are listed on the left panel of the screen and described in a later section of this Exam Tutorial: </a:t>
            </a:r>
            <a:r>
              <a:rPr lang="en-US" b="1" dirty="0" smtClean="0"/>
              <a:t>Intelligence Reports</a:t>
            </a:r>
            <a:r>
              <a:rPr lang="en-US" dirty="0" smtClean="0"/>
              <a:t>.</a:t>
            </a:r>
            <a:endParaRPr lang="en-US" dirty="0"/>
          </a:p>
        </p:txBody>
      </p:sp>
      <p:grpSp>
        <p:nvGrpSpPr>
          <p:cNvPr id="2" name="Group 1"/>
          <p:cNvGrpSpPr/>
          <p:nvPr/>
        </p:nvGrpSpPr>
        <p:grpSpPr>
          <a:xfrm>
            <a:off x="1295988" y="2306832"/>
            <a:ext cx="5977912" cy="4047790"/>
            <a:chOff x="1295988" y="2306832"/>
            <a:chExt cx="5977912" cy="404779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97460" y="2306832"/>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1295988" y="2947595"/>
              <a:ext cx="1877518" cy="19955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554627" cy="584775"/>
          </a:xfrm>
          <a:prstGeom prst="rect">
            <a:avLst/>
          </a:prstGeom>
          <a:noFill/>
        </p:spPr>
        <p:txBody>
          <a:bodyPr wrap="none" rtlCol="0">
            <a:spAutoFit/>
          </a:bodyPr>
          <a:lstStyle/>
          <a:p>
            <a:r>
              <a:rPr lang="en-US" sz="3200" b="1" dirty="0" smtClean="0"/>
              <a:t>Divert or Not Divert</a:t>
            </a:r>
            <a:endParaRPr lang="en-US" sz="3200" b="1" dirty="0"/>
          </a:p>
        </p:txBody>
      </p:sp>
      <p:sp>
        <p:nvSpPr>
          <p:cNvPr id="12" name="TextBox 11"/>
          <p:cNvSpPr txBox="1"/>
          <p:nvPr/>
        </p:nvSpPr>
        <p:spPr>
          <a:xfrm>
            <a:off x="533400" y="1124922"/>
            <a:ext cx="8092440" cy="646331"/>
          </a:xfrm>
          <a:prstGeom prst="rect">
            <a:avLst/>
          </a:prstGeom>
          <a:noFill/>
        </p:spPr>
        <p:txBody>
          <a:bodyPr wrap="square" rtlCol="0">
            <a:spAutoFit/>
          </a:bodyPr>
          <a:lstStyle/>
          <a:p>
            <a:r>
              <a:rPr lang="en-US" dirty="0" smtClean="0"/>
              <a:t>Finally, after estimating the Red attack probability based on all intelligence sources, you are asked to choose a Blue action – </a:t>
            </a:r>
            <a:r>
              <a:rPr lang="en-US" b="1" dirty="0" smtClean="0"/>
              <a:t>either Divert or Not Divert</a:t>
            </a:r>
            <a:r>
              <a:rPr lang="en-US" dirty="0" smtClean="0"/>
              <a:t>.</a:t>
            </a:r>
            <a:endParaRPr lang="en-US" dirty="0"/>
          </a:p>
        </p:txBody>
      </p:sp>
      <p:grpSp>
        <p:nvGrpSpPr>
          <p:cNvPr id="2" name="Group 1"/>
          <p:cNvGrpSpPr/>
          <p:nvPr/>
        </p:nvGrpSpPr>
        <p:grpSpPr>
          <a:xfrm>
            <a:off x="1547815" y="2389093"/>
            <a:ext cx="5938061" cy="3831022"/>
            <a:chOff x="1538579" y="2305969"/>
            <a:chExt cx="5938061" cy="3831022"/>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38579" y="2305969"/>
              <a:ext cx="5829201" cy="3831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2896493"/>
              <a:ext cx="1837840" cy="19151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749838" cy="584775"/>
          </a:xfrm>
          <a:prstGeom prst="rect">
            <a:avLst/>
          </a:prstGeom>
          <a:noFill/>
        </p:spPr>
        <p:txBody>
          <a:bodyPr wrap="none" rtlCol="0">
            <a:spAutoFit/>
          </a:bodyPr>
          <a:lstStyle/>
          <a:p>
            <a:r>
              <a:rPr lang="en-US" sz="3200" b="1" dirty="0" smtClean="0"/>
              <a:t>Outcome</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The computer will display your Blue action, along with the Red action, and award points based on the combination. In a showdown, the computer will choose a winner probabilistically using the value of P from OSINT.</a:t>
            </a:r>
            <a:endParaRPr lang="en-US" dirty="0"/>
          </a:p>
        </p:txBody>
      </p:sp>
      <p:grpSp>
        <p:nvGrpSpPr>
          <p:cNvPr id="2" name="Group 1"/>
          <p:cNvGrpSpPr/>
          <p:nvPr/>
        </p:nvGrpSpPr>
        <p:grpSpPr>
          <a:xfrm>
            <a:off x="1526312" y="2276097"/>
            <a:ext cx="5876440" cy="4047790"/>
            <a:chOff x="1600200" y="2349985"/>
            <a:chExt cx="5876440" cy="404779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0200" y="234998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3288252" y="3527094"/>
              <a:ext cx="1295400" cy="5325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667000" y="6114048"/>
              <a:ext cx="3810000" cy="2027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080552" cy="584775"/>
          </a:xfrm>
          <a:prstGeom prst="rect">
            <a:avLst/>
          </a:prstGeom>
          <a:noFill/>
        </p:spPr>
        <p:txBody>
          <a:bodyPr wrap="none" rtlCol="0">
            <a:spAutoFit/>
          </a:bodyPr>
          <a:lstStyle/>
          <a:p>
            <a:r>
              <a:rPr lang="en-US" sz="3200" b="1" dirty="0" smtClean="0"/>
              <a:t>Trials</a:t>
            </a:r>
            <a:endParaRPr lang="en-US" sz="3200" b="1" dirty="0"/>
          </a:p>
        </p:txBody>
      </p:sp>
      <p:sp>
        <p:nvSpPr>
          <p:cNvPr id="23" name="TextBox 22"/>
          <p:cNvSpPr txBox="1"/>
          <p:nvPr/>
        </p:nvSpPr>
        <p:spPr>
          <a:xfrm>
            <a:off x="533400" y="1124922"/>
            <a:ext cx="8092440" cy="369332"/>
          </a:xfrm>
          <a:prstGeom prst="rect">
            <a:avLst/>
          </a:prstGeom>
          <a:noFill/>
        </p:spPr>
        <p:txBody>
          <a:bodyPr wrap="square" rtlCol="0">
            <a:spAutoFit/>
          </a:bodyPr>
          <a:lstStyle/>
          <a:p>
            <a:r>
              <a:rPr lang="en-US" dirty="0" smtClean="0"/>
              <a:t>Mission 2 will last for </a:t>
            </a:r>
            <a:r>
              <a:rPr lang="en-US" dirty="0"/>
              <a:t>1</a:t>
            </a:r>
            <a:r>
              <a:rPr lang="en-US" dirty="0" smtClean="0"/>
              <a:t>0 trials.</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6342955" cy="584775"/>
          </a:xfrm>
          <a:prstGeom prst="rect">
            <a:avLst/>
          </a:prstGeom>
          <a:noFill/>
        </p:spPr>
        <p:txBody>
          <a:bodyPr wrap="none" rtlCol="0">
            <a:spAutoFit/>
          </a:bodyPr>
          <a:lstStyle/>
          <a:p>
            <a:r>
              <a:rPr lang="en-US" sz="3200" b="1" dirty="0" smtClean="0"/>
              <a:t>Mission 3: Defending Dual Locations</a:t>
            </a:r>
            <a:endParaRPr lang="en-US" sz="3200" b="1" dirty="0"/>
          </a:p>
        </p:txBody>
      </p:sp>
      <p:sp>
        <p:nvSpPr>
          <p:cNvPr id="10" name="TextBox 9"/>
          <p:cNvSpPr txBox="1"/>
          <p:nvPr/>
        </p:nvSpPr>
        <p:spPr>
          <a:xfrm>
            <a:off x="533400" y="1295400"/>
            <a:ext cx="3733800" cy="2862322"/>
          </a:xfrm>
          <a:prstGeom prst="rect">
            <a:avLst/>
          </a:prstGeom>
          <a:noFill/>
        </p:spPr>
        <p:txBody>
          <a:bodyPr wrap="square" rtlCol="0">
            <a:spAutoFit/>
          </a:bodyPr>
          <a:lstStyle/>
          <a:p>
            <a:r>
              <a:rPr lang="en-US" dirty="0" smtClean="0"/>
              <a:t>In Mission 3, there are two Blue locations to be considered on each trial. Red may attack either location, or neither location, but Red cannot attack both locations on a single trial.</a:t>
            </a:r>
          </a:p>
          <a:p>
            <a:endParaRPr lang="en-US" dirty="0" smtClean="0"/>
          </a:p>
          <a:p>
            <a:r>
              <a:rPr lang="en-US" dirty="0" smtClean="0"/>
              <a:t>You will need to </a:t>
            </a:r>
            <a:r>
              <a:rPr lang="en-US" b="1" dirty="0" smtClean="0"/>
              <a:t>choose a Blue action (Divert or Not Divert) at each location</a:t>
            </a:r>
            <a:r>
              <a:rPr lang="en-US" dirty="0" smtClean="0"/>
              <a:t>.</a:t>
            </a:r>
          </a:p>
          <a:p>
            <a:endParaRPr lang="en-US" dirty="0" smtClean="0"/>
          </a:p>
        </p:txBody>
      </p:sp>
      <p:sp>
        <p:nvSpPr>
          <p:cNvPr id="9" name="TextBox 8"/>
          <p:cNvSpPr txBox="1"/>
          <p:nvPr/>
        </p:nvSpPr>
        <p:spPr>
          <a:xfrm>
            <a:off x="4724400" y="1287482"/>
            <a:ext cx="3733800" cy="2308324"/>
          </a:xfrm>
          <a:prstGeom prst="rect">
            <a:avLst/>
          </a:prstGeom>
          <a:noFill/>
        </p:spPr>
        <p:txBody>
          <a:bodyPr wrap="square" rtlCol="0">
            <a:spAutoFit/>
          </a:bodyPr>
          <a:lstStyle/>
          <a:p>
            <a:r>
              <a:rPr lang="en-US" dirty="0" smtClean="0"/>
              <a:t>The area of interest and behavior of  Red are different for Mission 3 than for Mission 2. </a:t>
            </a:r>
          </a:p>
          <a:p>
            <a:endParaRPr lang="en-US" dirty="0" smtClean="0"/>
          </a:p>
          <a:p>
            <a:r>
              <a:rPr lang="en-US" dirty="0" smtClean="0"/>
              <a:t>The sequence of intelligence reports you will receive is similar to Mission 2. But there are some key differences as described below.</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602764" cy="584775"/>
          </a:xfrm>
          <a:prstGeom prst="rect">
            <a:avLst/>
          </a:prstGeom>
          <a:noFill/>
        </p:spPr>
        <p:txBody>
          <a:bodyPr wrap="none" rtlCol="0">
            <a:spAutoFit/>
          </a:bodyPr>
          <a:lstStyle/>
          <a:p>
            <a:r>
              <a:rPr lang="en-US" sz="3200" b="1" dirty="0" smtClean="0"/>
              <a:t>Two Locations</a:t>
            </a:r>
            <a:endParaRPr lang="en-US" sz="3200" b="1" dirty="0"/>
          </a:p>
        </p:txBody>
      </p:sp>
      <p:sp>
        <p:nvSpPr>
          <p:cNvPr id="10" name="TextBox 9"/>
          <p:cNvSpPr txBox="1"/>
          <p:nvPr/>
        </p:nvSpPr>
        <p:spPr>
          <a:xfrm>
            <a:off x="533400" y="1295400"/>
            <a:ext cx="3733800" cy="5078313"/>
          </a:xfrm>
          <a:prstGeom prst="rect">
            <a:avLst/>
          </a:prstGeom>
          <a:noFill/>
        </p:spPr>
        <p:txBody>
          <a:bodyPr wrap="square" rtlCol="0">
            <a:spAutoFit/>
          </a:bodyPr>
          <a:lstStyle/>
          <a:p>
            <a:r>
              <a:rPr lang="en-US" dirty="0" smtClean="0"/>
              <a:t>In Mission 3, like Mission 1, Red’s style is known to be “neutral” (between passive and aggressive).</a:t>
            </a:r>
          </a:p>
          <a:p>
            <a:endParaRPr lang="en-US" dirty="0" smtClean="0"/>
          </a:p>
          <a:p>
            <a:r>
              <a:rPr lang="en-US" dirty="0" smtClean="0"/>
              <a:t>However, each trial of Mission 3 presents two locations of possible Red attack. </a:t>
            </a:r>
          </a:p>
          <a:p>
            <a:endParaRPr lang="en-US" dirty="0" smtClean="0"/>
          </a:p>
          <a:p>
            <a:r>
              <a:rPr lang="en-US" dirty="0" smtClean="0"/>
              <a:t>Therefore, the BLUEBOOK values for probability of Red attack at each location are half the values of Mission 1, ranging from 10% to 40% rather than 20% to 80%.</a:t>
            </a:r>
          </a:p>
          <a:p>
            <a:endParaRPr lang="en-US" dirty="0"/>
          </a:p>
          <a:p>
            <a:r>
              <a:rPr lang="en-US" b="1" u="sng" dirty="0" smtClean="0"/>
              <a:t>Note:</a:t>
            </a:r>
            <a:r>
              <a:rPr lang="en-US" dirty="0" smtClean="0"/>
              <a:t> The sum of attack probabilities for the two locations is less than 100%, because Red can attack only one (or neither) location.</a:t>
            </a:r>
          </a:p>
        </p:txBody>
      </p:sp>
      <p:sp>
        <p:nvSpPr>
          <p:cNvPr id="37" name="Rectangle 36"/>
          <p:cNvSpPr/>
          <p:nvPr/>
        </p:nvSpPr>
        <p:spPr>
          <a:xfrm>
            <a:off x="5638800" y="1371600"/>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5638800" y="13716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791200" y="1676400"/>
            <a:ext cx="583814" cy="369332"/>
          </a:xfrm>
          <a:prstGeom prst="rect">
            <a:avLst/>
          </a:prstGeom>
          <a:noFill/>
        </p:spPr>
        <p:txBody>
          <a:bodyPr wrap="none" rtlCol="0">
            <a:spAutoFit/>
          </a:bodyPr>
          <a:lstStyle/>
          <a:p>
            <a:r>
              <a:rPr lang="en-US" dirty="0" smtClean="0"/>
              <a:t>10%</a:t>
            </a:r>
            <a:endParaRPr lang="en-US" dirty="0"/>
          </a:p>
        </p:txBody>
      </p:sp>
      <p:sp>
        <p:nvSpPr>
          <p:cNvPr id="40" name="Rectangle 39"/>
          <p:cNvSpPr/>
          <p:nvPr/>
        </p:nvSpPr>
        <p:spPr>
          <a:xfrm>
            <a:off x="6553200" y="2286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a:off x="6705600" y="2514600"/>
            <a:ext cx="583814" cy="369332"/>
          </a:xfrm>
          <a:prstGeom prst="rect">
            <a:avLst/>
          </a:prstGeom>
          <a:noFill/>
        </p:spPr>
        <p:txBody>
          <a:bodyPr wrap="none" rtlCol="0">
            <a:spAutoFit/>
          </a:bodyPr>
          <a:lstStyle/>
          <a:p>
            <a:r>
              <a:rPr lang="en-US" dirty="0" smtClean="0"/>
              <a:t>40%</a:t>
            </a:r>
            <a:endParaRPr lang="en-US" dirty="0"/>
          </a:p>
        </p:txBody>
      </p:sp>
      <p:sp>
        <p:nvSpPr>
          <p:cNvPr id="42" name="TextBox 41"/>
          <p:cNvSpPr txBox="1"/>
          <p:nvPr/>
        </p:nvSpPr>
        <p:spPr>
          <a:xfrm>
            <a:off x="5791200" y="2514600"/>
            <a:ext cx="583814" cy="369332"/>
          </a:xfrm>
          <a:prstGeom prst="rect">
            <a:avLst/>
          </a:prstGeom>
          <a:noFill/>
        </p:spPr>
        <p:txBody>
          <a:bodyPr wrap="none" rtlCol="0">
            <a:spAutoFit/>
          </a:bodyPr>
          <a:lstStyle/>
          <a:p>
            <a:r>
              <a:rPr lang="en-US" dirty="0" smtClean="0"/>
              <a:t>30%</a:t>
            </a:r>
            <a:endParaRPr lang="en-US" dirty="0"/>
          </a:p>
        </p:txBody>
      </p:sp>
      <p:sp>
        <p:nvSpPr>
          <p:cNvPr id="43" name="TextBox 42"/>
          <p:cNvSpPr txBox="1"/>
          <p:nvPr/>
        </p:nvSpPr>
        <p:spPr>
          <a:xfrm>
            <a:off x="6705600" y="1676400"/>
            <a:ext cx="583814" cy="369332"/>
          </a:xfrm>
          <a:prstGeom prst="rect">
            <a:avLst/>
          </a:prstGeom>
          <a:noFill/>
        </p:spPr>
        <p:txBody>
          <a:bodyPr wrap="none" rtlCol="0">
            <a:spAutoFit/>
          </a:bodyPr>
          <a:lstStyle/>
          <a:p>
            <a:r>
              <a:rPr lang="en-US" dirty="0" smtClean="0"/>
              <a:t>20%</a:t>
            </a:r>
            <a:endParaRPr lang="en-US" dirty="0"/>
          </a:p>
        </p:txBody>
      </p:sp>
      <p:sp>
        <p:nvSpPr>
          <p:cNvPr id="45" name="Rectangle 44"/>
          <p:cNvSpPr/>
          <p:nvPr/>
        </p:nvSpPr>
        <p:spPr>
          <a:xfrm>
            <a:off x="5653907" y="4188023"/>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5653907" y="41880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p:cNvSpPr txBox="1"/>
          <p:nvPr/>
        </p:nvSpPr>
        <p:spPr>
          <a:xfrm>
            <a:off x="5806307" y="4492823"/>
            <a:ext cx="583814" cy="369332"/>
          </a:xfrm>
          <a:prstGeom prst="rect">
            <a:avLst/>
          </a:prstGeom>
          <a:noFill/>
        </p:spPr>
        <p:txBody>
          <a:bodyPr wrap="none" rtlCol="0">
            <a:spAutoFit/>
          </a:bodyPr>
          <a:lstStyle/>
          <a:p>
            <a:r>
              <a:rPr lang="en-US" dirty="0" smtClean="0"/>
              <a:t>10%</a:t>
            </a:r>
            <a:endParaRPr lang="en-US" dirty="0"/>
          </a:p>
        </p:txBody>
      </p:sp>
      <p:sp>
        <p:nvSpPr>
          <p:cNvPr id="48" name="Rectangle 47"/>
          <p:cNvSpPr/>
          <p:nvPr/>
        </p:nvSpPr>
        <p:spPr>
          <a:xfrm>
            <a:off x="6568307" y="51024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p:cNvSpPr txBox="1"/>
          <p:nvPr/>
        </p:nvSpPr>
        <p:spPr>
          <a:xfrm>
            <a:off x="6720707" y="5331023"/>
            <a:ext cx="583814" cy="369332"/>
          </a:xfrm>
          <a:prstGeom prst="rect">
            <a:avLst/>
          </a:prstGeom>
          <a:noFill/>
        </p:spPr>
        <p:txBody>
          <a:bodyPr wrap="none" rtlCol="0">
            <a:spAutoFit/>
          </a:bodyPr>
          <a:lstStyle/>
          <a:p>
            <a:r>
              <a:rPr lang="en-US" dirty="0" smtClean="0"/>
              <a:t>40%</a:t>
            </a:r>
            <a:endParaRPr lang="en-US" dirty="0"/>
          </a:p>
        </p:txBody>
      </p:sp>
      <p:sp>
        <p:nvSpPr>
          <p:cNvPr id="50" name="TextBox 49"/>
          <p:cNvSpPr txBox="1"/>
          <p:nvPr/>
        </p:nvSpPr>
        <p:spPr>
          <a:xfrm>
            <a:off x="5806307" y="5331023"/>
            <a:ext cx="583814" cy="369332"/>
          </a:xfrm>
          <a:prstGeom prst="rect">
            <a:avLst/>
          </a:prstGeom>
          <a:noFill/>
        </p:spPr>
        <p:txBody>
          <a:bodyPr wrap="none" rtlCol="0">
            <a:spAutoFit/>
          </a:bodyPr>
          <a:lstStyle/>
          <a:p>
            <a:r>
              <a:rPr lang="en-US" dirty="0" smtClean="0"/>
              <a:t>30%</a:t>
            </a:r>
            <a:endParaRPr lang="en-US" dirty="0"/>
          </a:p>
        </p:txBody>
      </p:sp>
      <p:sp>
        <p:nvSpPr>
          <p:cNvPr id="51" name="TextBox 50"/>
          <p:cNvSpPr txBox="1"/>
          <p:nvPr/>
        </p:nvSpPr>
        <p:spPr>
          <a:xfrm>
            <a:off x="6720707" y="4492823"/>
            <a:ext cx="583814" cy="369332"/>
          </a:xfrm>
          <a:prstGeom prst="rect">
            <a:avLst/>
          </a:prstGeom>
          <a:noFill/>
        </p:spPr>
        <p:txBody>
          <a:bodyPr wrap="none" rtlCol="0">
            <a:spAutoFit/>
          </a:bodyPr>
          <a:lstStyle/>
          <a:p>
            <a:r>
              <a:rPr lang="en-US" dirty="0" smtClean="0"/>
              <a:t>20%</a:t>
            </a:r>
            <a:endParaRPr lang="en-US" dirty="0"/>
          </a:p>
        </p:txBody>
      </p:sp>
      <p:sp>
        <p:nvSpPr>
          <p:cNvPr id="53" name="TextBox 52"/>
          <p:cNvSpPr txBox="1"/>
          <p:nvPr/>
        </p:nvSpPr>
        <p:spPr>
          <a:xfrm>
            <a:off x="5664709" y="3200400"/>
            <a:ext cx="889987" cy="307777"/>
          </a:xfrm>
          <a:prstGeom prst="rect">
            <a:avLst/>
          </a:prstGeom>
          <a:noFill/>
        </p:spPr>
        <p:txBody>
          <a:bodyPr wrap="none" rtlCol="0">
            <a:spAutoFit/>
          </a:bodyPr>
          <a:lstStyle/>
          <a:p>
            <a:r>
              <a:rPr lang="en-US" sz="1400" dirty="0" smtClean="0"/>
              <a:t>U = 2 or 3</a:t>
            </a:r>
            <a:endParaRPr lang="en-US" sz="1400" dirty="0"/>
          </a:p>
        </p:txBody>
      </p:sp>
      <p:sp>
        <p:nvSpPr>
          <p:cNvPr id="54" name="TextBox 53"/>
          <p:cNvSpPr txBox="1"/>
          <p:nvPr/>
        </p:nvSpPr>
        <p:spPr>
          <a:xfrm>
            <a:off x="4880259" y="1676400"/>
            <a:ext cx="758541" cy="307777"/>
          </a:xfrm>
          <a:prstGeom prst="rect">
            <a:avLst/>
          </a:prstGeom>
          <a:noFill/>
        </p:spPr>
        <p:txBody>
          <a:bodyPr wrap="none" rtlCol="0">
            <a:spAutoFit/>
          </a:bodyPr>
          <a:lstStyle/>
          <a:p>
            <a:r>
              <a:rPr lang="en-US" sz="1400" dirty="0" smtClean="0"/>
              <a:t>P &gt; 25%</a:t>
            </a:r>
            <a:endParaRPr lang="en-US" sz="1400" dirty="0"/>
          </a:p>
        </p:txBody>
      </p:sp>
      <p:sp>
        <p:nvSpPr>
          <p:cNvPr id="55" name="TextBox 54"/>
          <p:cNvSpPr txBox="1"/>
          <p:nvPr/>
        </p:nvSpPr>
        <p:spPr>
          <a:xfrm>
            <a:off x="4862481" y="2590800"/>
            <a:ext cx="758541" cy="307777"/>
          </a:xfrm>
          <a:prstGeom prst="rect">
            <a:avLst/>
          </a:prstGeom>
          <a:noFill/>
        </p:spPr>
        <p:txBody>
          <a:bodyPr wrap="none" rtlCol="0">
            <a:spAutoFit/>
          </a:bodyPr>
          <a:lstStyle/>
          <a:p>
            <a:r>
              <a:rPr lang="en-US" sz="1400" dirty="0" smtClean="0"/>
              <a:t>P ≤ 25%</a:t>
            </a:r>
            <a:endParaRPr lang="en-US" sz="1400" dirty="0"/>
          </a:p>
        </p:txBody>
      </p:sp>
      <p:sp>
        <p:nvSpPr>
          <p:cNvPr id="56" name="TextBox 55"/>
          <p:cNvSpPr txBox="1"/>
          <p:nvPr/>
        </p:nvSpPr>
        <p:spPr>
          <a:xfrm>
            <a:off x="6603522" y="3200400"/>
            <a:ext cx="889987" cy="307777"/>
          </a:xfrm>
          <a:prstGeom prst="rect">
            <a:avLst/>
          </a:prstGeom>
          <a:noFill/>
        </p:spPr>
        <p:txBody>
          <a:bodyPr wrap="none" rtlCol="0">
            <a:spAutoFit/>
          </a:bodyPr>
          <a:lstStyle/>
          <a:p>
            <a:r>
              <a:rPr lang="en-US" sz="1400" dirty="0" smtClean="0"/>
              <a:t>U = 4 or 5</a:t>
            </a:r>
            <a:endParaRPr lang="en-US" sz="1400" dirty="0"/>
          </a:p>
        </p:txBody>
      </p:sp>
      <p:sp>
        <p:nvSpPr>
          <p:cNvPr id="57" name="TextBox 56"/>
          <p:cNvSpPr txBox="1"/>
          <p:nvPr/>
        </p:nvSpPr>
        <p:spPr>
          <a:xfrm>
            <a:off x="5663244" y="6016823"/>
            <a:ext cx="889987" cy="307777"/>
          </a:xfrm>
          <a:prstGeom prst="rect">
            <a:avLst/>
          </a:prstGeom>
          <a:noFill/>
        </p:spPr>
        <p:txBody>
          <a:bodyPr wrap="none" rtlCol="0">
            <a:spAutoFit/>
          </a:bodyPr>
          <a:lstStyle/>
          <a:p>
            <a:r>
              <a:rPr lang="en-US" sz="1400" dirty="0" smtClean="0"/>
              <a:t>U = 2 or 3</a:t>
            </a:r>
            <a:endParaRPr lang="en-US" sz="1400" dirty="0"/>
          </a:p>
        </p:txBody>
      </p:sp>
      <p:sp>
        <p:nvSpPr>
          <p:cNvPr id="58" name="TextBox 57"/>
          <p:cNvSpPr txBox="1"/>
          <p:nvPr/>
        </p:nvSpPr>
        <p:spPr>
          <a:xfrm>
            <a:off x="4880259" y="4416623"/>
            <a:ext cx="758541" cy="307777"/>
          </a:xfrm>
          <a:prstGeom prst="rect">
            <a:avLst/>
          </a:prstGeom>
          <a:noFill/>
        </p:spPr>
        <p:txBody>
          <a:bodyPr wrap="none" rtlCol="0">
            <a:spAutoFit/>
          </a:bodyPr>
          <a:lstStyle/>
          <a:p>
            <a:r>
              <a:rPr lang="en-US" sz="1400" dirty="0" smtClean="0"/>
              <a:t>P &gt; 25%</a:t>
            </a:r>
            <a:endParaRPr lang="en-US" sz="1400" dirty="0"/>
          </a:p>
        </p:txBody>
      </p:sp>
      <p:sp>
        <p:nvSpPr>
          <p:cNvPr id="59" name="TextBox 58"/>
          <p:cNvSpPr txBox="1"/>
          <p:nvPr/>
        </p:nvSpPr>
        <p:spPr>
          <a:xfrm>
            <a:off x="4861016" y="5331023"/>
            <a:ext cx="758541" cy="307777"/>
          </a:xfrm>
          <a:prstGeom prst="rect">
            <a:avLst/>
          </a:prstGeom>
          <a:noFill/>
        </p:spPr>
        <p:txBody>
          <a:bodyPr wrap="none" rtlCol="0">
            <a:spAutoFit/>
          </a:bodyPr>
          <a:lstStyle/>
          <a:p>
            <a:r>
              <a:rPr lang="en-US" sz="1400" dirty="0" smtClean="0"/>
              <a:t>P ≤ 25%</a:t>
            </a:r>
            <a:endParaRPr lang="en-US" sz="1400" dirty="0"/>
          </a:p>
        </p:txBody>
      </p:sp>
      <p:sp>
        <p:nvSpPr>
          <p:cNvPr id="60" name="TextBox 59"/>
          <p:cNvSpPr txBox="1"/>
          <p:nvPr/>
        </p:nvSpPr>
        <p:spPr>
          <a:xfrm>
            <a:off x="6602057" y="6016823"/>
            <a:ext cx="889987" cy="307777"/>
          </a:xfrm>
          <a:prstGeom prst="rect">
            <a:avLst/>
          </a:prstGeom>
          <a:noFill/>
        </p:spPr>
        <p:txBody>
          <a:bodyPr wrap="none" rtlCol="0">
            <a:spAutoFit/>
          </a:bodyPr>
          <a:lstStyle/>
          <a:p>
            <a:r>
              <a:rPr lang="en-US" sz="1400" dirty="0" smtClean="0"/>
              <a:t>U = 4 or 5</a:t>
            </a:r>
            <a:endParaRPr lang="en-US" sz="1400" dirty="0"/>
          </a:p>
        </p:txBody>
      </p:sp>
      <p:sp>
        <p:nvSpPr>
          <p:cNvPr id="61" name="TextBox 60"/>
          <p:cNvSpPr txBox="1"/>
          <p:nvPr/>
        </p:nvSpPr>
        <p:spPr>
          <a:xfrm>
            <a:off x="5516383" y="861210"/>
            <a:ext cx="2073260" cy="523220"/>
          </a:xfrm>
          <a:prstGeom prst="rect">
            <a:avLst/>
          </a:prstGeom>
          <a:noFill/>
        </p:spPr>
        <p:txBody>
          <a:bodyPr wrap="none" rtlCol="0">
            <a:spAutoFit/>
          </a:bodyPr>
          <a:lstStyle/>
          <a:p>
            <a:pPr algn="ctr"/>
            <a:r>
              <a:rPr lang="en-US" sz="1400" b="1" dirty="0" smtClean="0"/>
              <a:t>Probability of Red Attack </a:t>
            </a:r>
          </a:p>
          <a:p>
            <a:pPr algn="ctr"/>
            <a:r>
              <a:rPr lang="en-US" sz="1400" b="1" dirty="0" smtClean="0"/>
              <a:t>at Location 1</a:t>
            </a:r>
            <a:endParaRPr lang="en-US" sz="1400" b="1" dirty="0"/>
          </a:p>
        </p:txBody>
      </p:sp>
      <p:sp>
        <p:nvSpPr>
          <p:cNvPr id="62" name="TextBox 61"/>
          <p:cNvSpPr txBox="1"/>
          <p:nvPr/>
        </p:nvSpPr>
        <p:spPr>
          <a:xfrm>
            <a:off x="5543882" y="3660381"/>
            <a:ext cx="2033185" cy="523220"/>
          </a:xfrm>
          <a:prstGeom prst="rect">
            <a:avLst/>
          </a:prstGeom>
          <a:noFill/>
        </p:spPr>
        <p:txBody>
          <a:bodyPr wrap="none" rtlCol="0">
            <a:spAutoFit/>
          </a:bodyPr>
          <a:lstStyle/>
          <a:p>
            <a:pPr algn="ctr"/>
            <a:r>
              <a:rPr lang="en-US" sz="1400" b="1" dirty="0" smtClean="0"/>
              <a:t>Probability of Red Attack</a:t>
            </a:r>
          </a:p>
          <a:p>
            <a:pPr algn="ctr"/>
            <a:r>
              <a:rPr lang="en-US" sz="1400" b="1" dirty="0" smtClean="0"/>
              <a:t>at  Location 2</a:t>
            </a:r>
            <a:endParaRPr lang="en-US" sz="1400" b="1"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332981" cy="584775"/>
          </a:xfrm>
          <a:prstGeom prst="rect">
            <a:avLst/>
          </a:prstGeom>
          <a:noFill/>
        </p:spPr>
        <p:txBody>
          <a:bodyPr wrap="none" rtlCol="0">
            <a:spAutoFit/>
          </a:bodyPr>
          <a:lstStyle/>
          <a:p>
            <a:r>
              <a:rPr lang="en-US" sz="3200" b="1" dirty="0" smtClean="0"/>
              <a:t>P(Attack|IMINT, OSINT)</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To begin a trial, OSINT reports P and IMINT reports U, at each of two locations. Using the BLUEBOOK, you are asked to report </a:t>
            </a:r>
            <a:r>
              <a:rPr lang="en-US" b="1" dirty="0" smtClean="0"/>
              <a:t>P(Attack|IMINT, OSINT) </a:t>
            </a:r>
            <a:r>
              <a:rPr lang="en-US" dirty="0" smtClean="0"/>
              <a:t>at each location. This is the probability of Red attack given IMINT (U) and OSINT (P). </a:t>
            </a:r>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7619"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5553560" y="2820294"/>
            <a:ext cx="1990240" cy="304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963620" cy="584775"/>
          </a:xfrm>
          <a:prstGeom prst="rect">
            <a:avLst/>
          </a:prstGeom>
          <a:noFill/>
        </p:spPr>
        <p:txBody>
          <a:bodyPr wrap="none" rtlCol="0">
            <a:spAutoFit/>
          </a:bodyPr>
          <a:lstStyle/>
          <a:p>
            <a:r>
              <a:rPr lang="en-US" sz="3200" b="1" dirty="0" smtClean="0"/>
              <a:t>P(Attack|HUMINT, IMINT, OSINT)</a:t>
            </a:r>
            <a:endParaRPr lang="en-US" sz="3200" b="1" dirty="0"/>
          </a:p>
        </p:txBody>
      </p:sp>
      <p:sp>
        <p:nvSpPr>
          <p:cNvPr id="11" name="TextBox 10"/>
          <p:cNvSpPr txBox="1"/>
          <p:nvPr/>
        </p:nvSpPr>
        <p:spPr>
          <a:xfrm>
            <a:off x="533400" y="1124922"/>
            <a:ext cx="8092440" cy="923330"/>
          </a:xfrm>
          <a:prstGeom prst="rect">
            <a:avLst/>
          </a:prstGeom>
          <a:noFill/>
        </p:spPr>
        <p:txBody>
          <a:bodyPr wrap="square" rtlCol="0">
            <a:spAutoFit/>
          </a:bodyPr>
          <a:lstStyle/>
          <a:p>
            <a:r>
              <a:rPr lang="en-US" dirty="0" smtClean="0"/>
              <a:t>Next you receive a HUMINT report of Red’s capability to attack. This report applies at each location, because Red can only attack one (or neither) location. You are asked to report P(Attack|HUMINT, IMINT, OSINT) at each location. </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7619"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553560" y="2820294"/>
            <a:ext cx="1990240" cy="304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096489" cy="584775"/>
          </a:xfrm>
          <a:prstGeom prst="rect">
            <a:avLst/>
          </a:prstGeom>
          <a:noFill/>
        </p:spPr>
        <p:txBody>
          <a:bodyPr wrap="none" rtlCol="0">
            <a:spAutoFit/>
          </a:bodyPr>
          <a:lstStyle/>
          <a:p>
            <a:r>
              <a:rPr lang="en-US" sz="3200" b="1" dirty="0" smtClean="0"/>
              <a:t>Obtaining SIGINT</a:t>
            </a:r>
            <a:endParaRPr lang="en-US" sz="3200" b="1" dirty="0"/>
          </a:p>
        </p:txBody>
      </p:sp>
      <p:sp>
        <p:nvSpPr>
          <p:cNvPr id="11" name="TextBox 10"/>
          <p:cNvSpPr txBox="1"/>
          <p:nvPr/>
        </p:nvSpPr>
        <p:spPr>
          <a:xfrm>
            <a:off x="533400" y="1124922"/>
            <a:ext cx="8092440" cy="923330"/>
          </a:xfrm>
          <a:prstGeom prst="rect">
            <a:avLst/>
          </a:prstGeom>
          <a:noFill/>
        </p:spPr>
        <p:txBody>
          <a:bodyPr wrap="square" rtlCol="0">
            <a:spAutoFit/>
          </a:bodyPr>
          <a:lstStyle/>
          <a:p>
            <a:r>
              <a:rPr lang="en-US" dirty="0" smtClean="0"/>
              <a:t>After reporting P(Attack|HUMINT, IMINT, OSINT) at each location, you are asked to make a choice about SIGINT. You can only obtain SIGINT at one location, so you must choose one of the two locations.</a:t>
            </a:r>
            <a:endParaRPr lang="en-US" dirty="0"/>
          </a:p>
        </p:txBody>
      </p:sp>
      <p:grpSp>
        <p:nvGrpSpPr>
          <p:cNvPr id="2" name="Group 1"/>
          <p:cNvGrpSpPr/>
          <p:nvPr/>
        </p:nvGrpSpPr>
        <p:grpSpPr>
          <a:xfrm>
            <a:off x="1547815" y="2290054"/>
            <a:ext cx="6005221" cy="4015252"/>
            <a:chOff x="1538579" y="2290054"/>
            <a:chExt cx="6005221" cy="4015252"/>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38579"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553560" y="2895600"/>
              <a:ext cx="1990240" cy="1905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After receiving SIGINT, you are asked to consider all intelligence sources and report </a:t>
            </a:r>
            <a:r>
              <a:rPr lang="en-US" b="1" dirty="0" smtClean="0"/>
              <a:t>P(Attack|SIGINT, HUMINT, IMINT, OSINT)</a:t>
            </a:r>
            <a:r>
              <a:rPr lang="en-US" dirty="0" smtClean="0"/>
              <a:t> at each location. This is the probability of Red attack given all four intelligence sources. </a:t>
            </a:r>
            <a:endParaRPr lang="en-US" dirty="0"/>
          </a:p>
        </p:txBody>
      </p:sp>
      <p:grpSp>
        <p:nvGrpSpPr>
          <p:cNvPr id="2" name="Group 1"/>
          <p:cNvGrpSpPr/>
          <p:nvPr/>
        </p:nvGrpSpPr>
        <p:grpSpPr>
          <a:xfrm>
            <a:off x="1547815" y="2290054"/>
            <a:ext cx="6005221" cy="4015252"/>
            <a:chOff x="1538579" y="2290054"/>
            <a:chExt cx="6005221" cy="4015252"/>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38579"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5553560" y="2820294"/>
              <a:ext cx="1990240" cy="304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533400" y="381000"/>
            <a:ext cx="7352397" cy="584775"/>
          </a:xfrm>
          <a:prstGeom prst="rect">
            <a:avLst/>
          </a:prstGeom>
          <a:noFill/>
        </p:spPr>
        <p:txBody>
          <a:bodyPr wrap="none" rtlCol="0">
            <a:spAutoFit/>
          </a:bodyPr>
          <a:lstStyle/>
          <a:p>
            <a:r>
              <a:rPr lang="en-US" sz="3200" b="1" dirty="0" smtClean="0"/>
              <a:t>P(Attack|SIGINT, HUMINT, IMINT, OSINT)</a:t>
            </a:r>
            <a:endParaRPr lang="en-US" sz="3200" b="1"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554627" cy="584775"/>
          </a:xfrm>
          <a:prstGeom prst="rect">
            <a:avLst/>
          </a:prstGeom>
          <a:noFill/>
        </p:spPr>
        <p:txBody>
          <a:bodyPr wrap="none" rtlCol="0">
            <a:spAutoFit/>
          </a:bodyPr>
          <a:lstStyle/>
          <a:p>
            <a:r>
              <a:rPr lang="en-US" sz="3200" b="1" dirty="0" smtClean="0"/>
              <a:t>Divert or Not Divert</a:t>
            </a:r>
            <a:endParaRPr lang="en-US" sz="3200" b="1" dirty="0"/>
          </a:p>
        </p:txBody>
      </p:sp>
      <p:sp>
        <p:nvSpPr>
          <p:cNvPr id="12" name="TextBox 11"/>
          <p:cNvSpPr txBox="1"/>
          <p:nvPr/>
        </p:nvSpPr>
        <p:spPr>
          <a:xfrm>
            <a:off x="533400" y="1124922"/>
            <a:ext cx="8092440" cy="923330"/>
          </a:xfrm>
          <a:prstGeom prst="rect">
            <a:avLst/>
          </a:prstGeom>
          <a:noFill/>
        </p:spPr>
        <p:txBody>
          <a:bodyPr wrap="square" rtlCol="0">
            <a:spAutoFit/>
          </a:bodyPr>
          <a:lstStyle/>
          <a:p>
            <a:r>
              <a:rPr lang="en-US" dirty="0" smtClean="0"/>
              <a:t>Finally, after estimating the Red attack probability from all intelligence sources, you are asked to choose a Blue action at each location – </a:t>
            </a:r>
            <a:r>
              <a:rPr lang="en-US" b="1" dirty="0" smtClean="0"/>
              <a:t>either Divert or Not Divert</a:t>
            </a:r>
            <a:r>
              <a:rPr lang="en-US" dirty="0" smtClean="0"/>
              <a:t>. You can choose either action at each location.</a:t>
            </a:r>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4196" y="2366646"/>
            <a:ext cx="5876440"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553560" y="2820294"/>
            <a:ext cx="1990240" cy="304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866217" cy="646331"/>
          </a:xfrm>
          <a:prstGeom prst="rect">
            <a:avLst/>
          </a:prstGeom>
          <a:noFill/>
        </p:spPr>
        <p:txBody>
          <a:bodyPr wrap="none" rtlCol="0">
            <a:spAutoFit/>
          </a:bodyPr>
          <a:lstStyle/>
          <a:p>
            <a:r>
              <a:rPr lang="en-US" sz="3600" b="1" dirty="0" smtClean="0"/>
              <a:t>Missions</a:t>
            </a:r>
            <a:endParaRPr lang="en-US" sz="3600" b="1" dirty="0"/>
          </a:p>
        </p:txBody>
      </p:sp>
      <p:sp>
        <p:nvSpPr>
          <p:cNvPr id="4" name="TextBox 3"/>
          <p:cNvSpPr txBox="1"/>
          <p:nvPr/>
        </p:nvSpPr>
        <p:spPr>
          <a:xfrm>
            <a:off x="533400" y="1124922"/>
            <a:ext cx="8092440" cy="923330"/>
          </a:xfrm>
          <a:prstGeom prst="rect">
            <a:avLst/>
          </a:prstGeom>
          <a:noFill/>
        </p:spPr>
        <p:txBody>
          <a:bodyPr wrap="square" rtlCol="0">
            <a:spAutoFit/>
          </a:bodyPr>
          <a:lstStyle/>
          <a:p>
            <a:r>
              <a:rPr lang="en-US" dirty="0" smtClean="0"/>
              <a:t>The experiment involves several missions, each placing different demands on Blue intelligence and operations. The mission and trial number are displayed in a status bar (circled below). </a:t>
            </a:r>
            <a:endParaRPr lang="en-US" dirty="0"/>
          </a:p>
        </p:txBody>
      </p:sp>
      <p:grpSp>
        <p:nvGrpSpPr>
          <p:cNvPr id="2" name="Group 1"/>
          <p:cNvGrpSpPr/>
          <p:nvPr/>
        </p:nvGrpSpPr>
        <p:grpSpPr>
          <a:xfrm>
            <a:off x="1399308" y="2307497"/>
            <a:ext cx="5876440" cy="4047790"/>
            <a:chOff x="1371600" y="2289025"/>
            <a:chExt cx="5876440" cy="404779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71600" y="228902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4038600" y="2481432"/>
              <a:ext cx="20574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4196" y="227378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33400" y="381000"/>
            <a:ext cx="1749838" cy="584775"/>
          </a:xfrm>
          <a:prstGeom prst="rect">
            <a:avLst/>
          </a:prstGeom>
          <a:noFill/>
        </p:spPr>
        <p:txBody>
          <a:bodyPr wrap="none" rtlCol="0">
            <a:spAutoFit/>
          </a:bodyPr>
          <a:lstStyle/>
          <a:p>
            <a:r>
              <a:rPr lang="en-US" sz="3200" b="1" dirty="0" smtClean="0"/>
              <a:t>Outcome</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The computer will display your Blue actions, along with the Red actions, and award points based on the combinations. In a showdown at a location, the computer will choose a winner probabilistically using the value of P from OSINT at that location.</a:t>
            </a:r>
            <a:endParaRPr lang="en-US" dirty="0"/>
          </a:p>
        </p:txBody>
      </p:sp>
      <p:sp>
        <p:nvSpPr>
          <p:cNvPr id="10" name="Oval 9"/>
          <p:cNvSpPr/>
          <p:nvPr/>
        </p:nvSpPr>
        <p:spPr>
          <a:xfrm>
            <a:off x="3417348" y="4017083"/>
            <a:ext cx="1295400" cy="4903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514600" y="5998284"/>
            <a:ext cx="3810000" cy="2789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572000" y="3560781"/>
            <a:ext cx="1295400" cy="4778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080552" cy="584775"/>
          </a:xfrm>
          <a:prstGeom prst="rect">
            <a:avLst/>
          </a:prstGeom>
          <a:noFill/>
        </p:spPr>
        <p:txBody>
          <a:bodyPr wrap="none" rtlCol="0">
            <a:spAutoFit/>
          </a:bodyPr>
          <a:lstStyle/>
          <a:p>
            <a:r>
              <a:rPr lang="en-US" sz="3200" b="1" dirty="0" smtClean="0"/>
              <a:t>Trials</a:t>
            </a:r>
            <a:endParaRPr lang="en-US" sz="3200" b="1" dirty="0"/>
          </a:p>
        </p:txBody>
      </p:sp>
      <p:sp>
        <p:nvSpPr>
          <p:cNvPr id="23" name="TextBox 22"/>
          <p:cNvSpPr txBox="1"/>
          <p:nvPr/>
        </p:nvSpPr>
        <p:spPr>
          <a:xfrm>
            <a:off x="533400" y="1124922"/>
            <a:ext cx="8092440" cy="369332"/>
          </a:xfrm>
          <a:prstGeom prst="rect">
            <a:avLst/>
          </a:prstGeom>
          <a:noFill/>
        </p:spPr>
        <p:txBody>
          <a:bodyPr wrap="square" rtlCol="0">
            <a:spAutoFit/>
          </a:bodyPr>
          <a:lstStyle/>
          <a:p>
            <a:r>
              <a:rPr lang="en-US" dirty="0" smtClean="0"/>
              <a:t>Mission 3 will last for 10 trials.</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6645345" cy="584775"/>
          </a:xfrm>
          <a:prstGeom prst="rect">
            <a:avLst/>
          </a:prstGeom>
          <a:noFill/>
        </p:spPr>
        <p:txBody>
          <a:bodyPr wrap="none" rtlCol="0">
            <a:spAutoFit/>
          </a:bodyPr>
          <a:lstStyle/>
          <a:p>
            <a:r>
              <a:rPr lang="en-US" sz="3200" b="1" dirty="0" smtClean="0"/>
              <a:t>Mission 4: Detecting a Change in Style</a:t>
            </a:r>
            <a:endParaRPr lang="en-US" sz="3200" b="1" dirty="0"/>
          </a:p>
        </p:txBody>
      </p:sp>
      <p:sp>
        <p:nvSpPr>
          <p:cNvPr id="10" name="TextBox 9"/>
          <p:cNvSpPr txBox="1"/>
          <p:nvPr/>
        </p:nvSpPr>
        <p:spPr>
          <a:xfrm>
            <a:off x="533400" y="1295400"/>
            <a:ext cx="3733800" cy="4801314"/>
          </a:xfrm>
          <a:prstGeom prst="rect">
            <a:avLst/>
          </a:prstGeom>
          <a:noFill/>
        </p:spPr>
        <p:txBody>
          <a:bodyPr wrap="square" rtlCol="0">
            <a:spAutoFit/>
          </a:bodyPr>
          <a:lstStyle/>
          <a:p>
            <a:r>
              <a:rPr lang="en-US" dirty="0" smtClean="0"/>
              <a:t>In Mission 4, there is only one location of possible Red attack on each trial. </a:t>
            </a:r>
          </a:p>
          <a:p>
            <a:endParaRPr lang="en-US" dirty="0" smtClean="0"/>
          </a:p>
          <a:p>
            <a:r>
              <a:rPr lang="en-US" dirty="0" smtClean="0"/>
              <a:t>Red’s style is either “passive” or “aggressive”. But the </a:t>
            </a:r>
            <a:r>
              <a:rPr lang="en-US" b="1" dirty="0" smtClean="0"/>
              <a:t>Red style will change </a:t>
            </a:r>
            <a:r>
              <a:rPr lang="en-US" dirty="0" smtClean="0"/>
              <a:t>at some point in the mission. </a:t>
            </a:r>
          </a:p>
          <a:p>
            <a:endParaRPr lang="en-US" dirty="0" smtClean="0"/>
          </a:p>
          <a:p>
            <a:r>
              <a:rPr lang="en-US" dirty="0" smtClean="0"/>
              <a:t>There will only be one change: from passive to aggressive; or from aggressive to passive. </a:t>
            </a:r>
          </a:p>
          <a:p>
            <a:endParaRPr lang="en-US" dirty="0" smtClean="0"/>
          </a:p>
          <a:p>
            <a:r>
              <a:rPr lang="en-US" dirty="0" smtClean="0"/>
              <a:t>To help you detect Red’s style and the change in style, you are allowed to create and inspect </a:t>
            </a:r>
            <a:r>
              <a:rPr lang="en-US" b="1" dirty="0" smtClean="0"/>
              <a:t>“batch plots” </a:t>
            </a:r>
            <a:r>
              <a:rPr lang="en-US" dirty="0" smtClean="0"/>
              <a:t>(described below) showing outcomes of previous trials.</a:t>
            </a:r>
          </a:p>
        </p:txBody>
      </p:sp>
      <p:sp>
        <p:nvSpPr>
          <p:cNvPr id="6" name="TextBox 5"/>
          <p:cNvSpPr txBox="1"/>
          <p:nvPr/>
        </p:nvSpPr>
        <p:spPr>
          <a:xfrm>
            <a:off x="4724400" y="1287482"/>
            <a:ext cx="3733800" cy="3970318"/>
          </a:xfrm>
          <a:prstGeom prst="rect">
            <a:avLst/>
          </a:prstGeom>
          <a:no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11" name="Rectangle 10"/>
          <p:cNvSpPr/>
          <p:nvPr/>
        </p:nvSpPr>
        <p:spPr>
          <a:xfrm>
            <a:off x="5638800" y="1524000"/>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638800" y="1524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791200" y="1828800"/>
            <a:ext cx="583814" cy="369332"/>
          </a:xfrm>
          <a:prstGeom prst="rect">
            <a:avLst/>
          </a:prstGeom>
          <a:noFill/>
        </p:spPr>
        <p:txBody>
          <a:bodyPr wrap="none" rtlCol="0">
            <a:spAutoFit/>
          </a:bodyPr>
          <a:lstStyle/>
          <a:p>
            <a:r>
              <a:rPr lang="en-US" dirty="0" smtClean="0"/>
              <a:t>20%</a:t>
            </a:r>
            <a:endParaRPr lang="en-US" dirty="0"/>
          </a:p>
        </p:txBody>
      </p:sp>
      <p:sp>
        <p:nvSpPr>
          <p:cNvPr id="14" name="Rectangle 13"/>
          <p:cNvSpPr/>
          <p:nvPr/>
        </p:nvSpPr>
        <p:spPr>
          <a:xfrm>
            <a:off x="6553200" y="24384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6705600" y="2667000"/>
            <a:ext cx="583814" cy="369332"/>
          </a:xfrm>
          <a:prstGeom prst="rect">
            <a:avLst/>
          </a:prstGeom>
          <a:noFill/>
        </p:spPr>
        <p:txBody>
          <a:bodyPr wrap="none" rtlCol="0">
            <a:spAutoFit/>
          </a:bodyPr>
          <a:lstStyle/>
          <a:p>
            <a:r>
              <a:rPr lang="en-US" dirty="0" smtClean="0"/>
              <a:t>50%</a:t>
            </a:r>
            <a:endParaRPr lang="en-US" dirty="0"/>
          </a:p>
        </p:txBody>
      </p:sp>
      <p:sp>
        <p:nvSpPr>
          <p:cNvPr id="16" name="TextBox 15"/>
          <p:cNvSpPr txBox="1"/>
          <p:nvPr/>
        </p:nvSpPr>
        <p:spPr>
          <a:xfrm>
            <a:off x="5791200" y="2667000"/>
            <a:ext cx="583814" cy="369332"/>
          </a:xfrm>
          <a:prstGeom prst="rect">
            <a:avLst/>
          </a:prstGeom>
          <a:noFill/>
        </p:spPr>
        <p:txBody>
          <a:bodyPr wrap="none" rtlCol="0">
            <a:spAutoFit/>
          </a:bodyPr>
          <a:lstStyle/>
          <a:p>
            <a:r>
              <a:rPr lang="en-US" dirty="0" smtClean="0"/>
              <a:t>40%</a:t>
            </a:r>
            <a:endParaRPr lang="en-US" dirty="0"/>
          </a:p>
        </p:txBody>
      </p:sp>
      <p:sp>
        <p:nvSpPr>
          <p:cNvPr id="17" name="TextBox 16"/>
          <p:cNvSpPr txBox="1"/>
          <p:nvPr/>
        </p:nvSpPr>
        <p:spPr>
          <a:xfrm>
            <a:off x="6705600" y="1828800"/>
            <a:ext cx="583814" cy="369332"/>
          </a:xfrm>
          <a:prstGeom prst="rect">
            <a:avLst/>
          </a:prstGeom>
          <a:noFill/>
        </p:spPr>
        <p:txBody>
          <a:bodyPr wrap="none" rtlCol="0">
            <a:spAutoFit/>
          </a:bodyPr>
          <a:lstStyle/>
          <a:p>
            <a:r>
              <a:rPr lang="en-US" dirty="0" smtClean="0"/>
              <a:t>30%</a:t>
            </a:r>
            <a:endParaRPr lang="en-US" dirty="0"/>
          </a:p>
        </p:txBody>
      </p:sp>
      <p:sp>
        <p:nvSpPr>
          <p:cNvPr id="18" name="TextBox 17"/>
          <p:cNvSpPr txBox="1"/>
          <p:nvPr/>
        </p:nvSpPr>
        <p:spPr>
          <a:xfrm>
            <a:off x="5562600" y="1000780"/>
            <a:ext cx="2033185" cy="523220"/>
          </a:xfrm>
          <a:prstGeom prst="rect">
            <a:avLst/>
          </a:prstGeom>
          <a:noFill/>
        </p:spPr>
        <p:txBody>
          <a:bodyPr wrap="none" rtlCol="0">
            <a:spAutoFit/>
          </a:bodyPr>
          <a:lstStyle/>
          <a:p>
            <a:pPr algn="ctr"/>
            <a:r>
              <a:rPr lang="en-US" sz="1400" b="1" dirty="0" smtClean="0"/>
              <a:t>Passive:</a:t>
            </a:r>
          </a:p>
          <a:p>
            <a:pPr algn="ctr"/>
            <a:r>
              <a:rPr lang="en-US" sz="1400" dirty="0" smtClean="0"/>
              <a:t>Probability of Red Attack</a:t>
            </a:r>
            <a:endParaRPr lang="en-US" sz="1400" dirty="0"/>
          </a:p>
        </p:txBody>
      </p:sp>
      <p:sp>
        <p:nvSpPr>
          <p:cNvPr id="19" name="Rectangle 18"/>
          <p:cNvSpPr/>
          <p:nvPr/>
        </p:nvSpPr>
        <p:spPr>
          <a:xfrm>
            <a:off x="5653907" y="4340423"/>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5653907" y="43404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5806307" y="4645223"/>
            <a:ext cx="583814" cy="369332"/>
          </a:xfrm>
          <a:prstGeom prst="rect">
            <a:avLst/>
          </a:prstGeom>
          <a:noFill/>
        </p:spPr>
        <p:txBody>
          <a:bodyPr wrap="none" rtlCol="0">
            <a:spAutoFit/>
          </a:bodyPr>
          <a:lstStyle/>
          <a:p>
            <a:r>
              <a:rPr lang="en-US" dirty="0" smtClean="0"/>
              <a:t>50%</a:t>
            </a:r>
            <a:endParaRPr lang="en-US" dirty="0"/>
          </a:p>
        </p:txBody>
      </p:sp>
      <p:sp>
        <p:nvSpPr>
          <p:cNvPr id="22" name="Rectangle 21"/>
          <p:cNvSpPr/>
          <p:nvPr/>
        </p:nvSpPr>
        <p:spPr>
          <a:xfrm>
            <a:off x="6568307" y="52548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6720707" y="5483423"/>
            <a:ext cx="583814" cy="369332"/>
          </a:xfrm>
          <a:prstGeom prst="rect">
            <a:avLst/>
          </a:prstGeom>
          <a:noFill/>
        </p:spPr>
        <p:txBody>
          <a:bodyPr wrap="none" rtlCol="0">
            <a:spAutoFit/>
          </a:bodyPr>
          <a:lstStyle/>
          <a:p>
            <a:r>
              <a:rPr lang="en-US" dirty="0" smtClean="0"/>
              <a:t>80%</a:t>
            </a:r>
            <a:endParaRPr lang="en-US" dirty="0"/>
          </a:p>
        </p:txBody>
      </p:sp>
      <p:sp>
        <p:nvSpPr>
          <p:cNvPr id="24" name="TextBox 23"/>
          <p:cNvSpPr txBox="1"/>
          <p:nvPr/>
        </p:nvSpPr>
        <p:spPr>
          <a:xfrm>
            <a:off x="5806307" y="5483423"/>
            <a:ext cx="583814" cy="369332"/>
          </a:xfrm>
          <a:prstGeom prst="rect">
            <a:avLst/>
          </a:prstGeom>
          <a:noFill/>
        </p:spPr>
        <p:txBody>
          <a:bodyPr wrap="none" rtlCol="0">
            <a:spAutoFit/>
          </a:bodyPr>
          <a:lstStyle/>
          <a:p>
            <a:r>
              <a:rPr lang="en-US" dirty="0" smtClean="0"/>
              <a:t>70%</a:t>
            </a:r>
            <a:endParaRPr lang="en-US" dirty="0"/>
          </a:p>
        </p:txBody>
      </p:sp>
      <p:sp>
        <p:nvSpPr>
          <p:cNvPr id="25" name="TextBox 24"/>
          <p:cNvSpPr txBox="1"/>
          <p:nvPr/>
        </p:nvSpPr>
        <p:spPr>
          <a:xfrm>
            <a:off x="6720707" y="4645223"/>
            <a:ext cx="583814" cy="369332"/>
          </a:xfrm>
          <a:prstGeom prst="rect">
            <a:avLst/>
          </a:prstGeom>
          <a:noFill/>
        </p:spPr>
        <p:txBody>
          <a:bodyPr wrap="none" rtlCol="0">
            <a:spAutoFit/>
          </a:bodyPr>
          <a:lstStyle/>
          <a:p>
            <a:r>
              <a:rPr lang="en-US" dirty="0" smtClean="0"/>
              <a:t>60%</a:t>
            </a:r>
            <a:endParaRPr lang="en-US" dirty="0"/>
          </a:p>
        </p:txBody>
      </p:sp>
      <p:sp>
        <p:nvSpPr>
          <p:cNvPr id="26" name="TextBox 25"/>
          <p:cNvSpPr txBox="1"/>
          <p:nvPr/>
        </p:nvSpPr>
        <p:spPr>
          <a:xfrm>
            <a:off x="5583385" y="3810000"/>
            <a:ext cx="1983940" cy="523220"/>
          </a:xfrm>
          <a:prstGeom prst="rect">
            <a:avLst/>
          </a:prstGeom>
          <a:noFill/>
        </p:spPr>
        <p:txBody>
          <a:bodyPr wrap="none" rtlCol="0">
            <a:spAutoFit/>
          </a:bodyPr>
          <a:lstStyle/>
          <a:p>
            <a:pPr algn="ctr"/>
            <a:r>
              <a:rPr lang="en-US" sz="1400" b="1" dirty="0" smtClean="0"/>
              <a:t>Aggressive: </a:t>
            </a:r>
          </a:p>
          <a:p>
            <a:pPr algn="ctr"/>
            <a:r>
              <a:rPr lang="en-US" sz="1400" dirty="0" smtClean="0"/>
              <a:t>Probability of Red Attack</a:t>
            </a:r>
            <a:endParaRPr lang="en-US" sz="1400" dirty="0"/>
          </a:p>
        </p:txBody>
      </p:sp>
      <p:sp>
        <p:nvSpPr>
          <p:cNvPr id="27" name="TextBox 26"/>
          <p:cNvSpPr txBox="1"/>
          <p:nvPr/>
        </p:nvSpPr>
        <p:spPr>
          <a:xfrm>
            <a:off x="5664709" y="3352800"/>
            <a:ext cx="889987" cy="307777"/>
          </a:xfrm>
          <a:prstGeom prst="rect">
            <a:avLst/>
          </a:prstGeom>
          <a:noFill/>
        </p:spPr>
        <p:txBody>
          <a:bodyPr wrap="none" rtlCol="0">
            <a:spAutoFit/>
          </a:bodyPr>
          <a:lstStyle/>
          <a:p>
            <a:r>
              <a:rPr lang="en-US" sz="1400" dirty="0" smtClean="0"/>
              <a:t>U = 2 or 3</a:t>
            </a:r>
            <a:endParaRPr lang="en-US" sz="1400" dirty="0"/>
          </a:p>
        </p:txBody>
      </p:sp>
      <p:sp>
        <p:nvSpPr>
          <p:cNvPr id="28" name="TextBox 27"/>
          <p:cNvSpPr txBox="1"/>
          <p:nvPr/>
        </p:nvSpPr>
        <p:spPr>
          <a:xfrm>
            <a:off x="4880259" y="1828800"/>
            <a:ext cx="758541" cy="307777"/>
          </a:xfrm>
          <a:prstGeom prst="rect">
            <a:avLst/>
          </a:prstGeom>
          <a:noFill/>
        </p:spPr>
        <p:txBody>
          <a:bodyPr wrap="none" rtlCol="0">
            <a:spAutoFit/>
          </a:bodyPr>
          <a:lstStyle/>
          <a:p>
            <a:r>
              <a:rPr lang="en-US" sz="1400" dirty="0" smtClean="0"/>
              <a:t>P &gt; 25%</a:t>
            </a:r>
            <a:endParaRPr lang="en-US" sz="1400" dirty="0"/>
          </a:p>
        </p:txBody>
      </p:sp>
      <p:sp>
        <p:nvSpPr>
          <p:cNvPr id="29" name="TextBox 28"/>
          <p:cNvSpPr txBox="1"/>
          <p:nvPr/>
        </p:nvSpPr>
        <p:spPr>
          <a:xfrm>
            <a:off x="4862481" y="2743200"/>
            <a:ext cx="758541" cy="307777"/>
          </a:xfrm>
          <a:prstGeom prst="rect">
            <a:avLst/>
          </a:prstGeom>
          <a:noFill/>
        </p:spPr>
        <p:txBody>
          <a:bodyPr wrap="none" rtlCol="0">
            <a:spAutoFit/>
          </a:bodyPr>
          <a:lstStyle/>
          <a:p>
            <a:r>
              <a:rPr lang="en-US" sz="1400" dirty="0" smtClean="0"/>
              <a:t>P ≤ 25%</a:t>
            </a:r>
            <a:endParaRPr lang="en-US" sz="1400" dirty="0"/>
          </a:p>
        </p:txBody>
      </p:sp>
      <p:sp>
        <p:nvSpPr>
          <p:cNvPr id="30" name="TextBox 29"/>
          <p:cNvSpPr txBox="1"/>
          <p:nvPr/>
        </p:nvSpPr>
        <p:spPr>
          <a:xfrm>
            <a:off x="6603522" y="3352800"/>
            <a:ext cx="889987" cy="307777"/>
          </a:xfrm>
          <a:prstGeom prst="rect">
            <a:avLst/>
          </a:prstGeom>
          <a:noFill/>
        </p:spPr>
        <p:txBody>
          <a:bodyPr wrap="none" rtlCol="0">
            <a:spAutoFit/>
          </a:bodyPr>
          <a:lstStyle/>
          <a:p>
            <a:r>
              <a:rPr lang="en-US" sz="1400" dirty="0" smtClean="0"/>
              <a:t>U = 4 or 5</a:t>
            </a:r>
            <a:endParaRPr lang="en-US" sz="1400" dirty="0"/>
          </a:p>
        </p:txBody>
      </p:sp>
      <p:sp>
        <p:nvSpPr>
          <p:cNvPr id="31" name="TextBox 30"/>
          <p:cNvSpPr txBox="1"/>
          <p:nvPr/>
        </p:nvSpPr>
        <p:spPr>
          <a:xfrm>
            <a:off x="5663244" y="6169223"/>
            <a:ext cx="889987" cy="307777"/>
          </a:xfrm>
          <a:prstGeom prst="rect">
            <a:avLst/>
          </a:prstGeom>
          <a:noFill/>
        </p:spPr>
        <p:txBody>
          <a:bodyPr wrap="none" rtlCol="0">
            <a:spAutoFit/>
          </a:bodyPr>
          <a:lstStyle/>
          <a:p>
            <a:r>
              <a:rPr lang="en-US" sz="1400" dirty="0" smtClean="0"/>
              <a:t>U = 2 or 3</a:t>
            </a:r>
            <a:endParaRPr lang="en-US" sz="1400" dirty="0"/>
          </a:p>
        </p:txBody>
      </p:sp>
      <p:sp>
        <p:nvSpPr>
          <p:cNvPr id="32" name="TextBox 31"/>
          <p:cNvSpPr txBox="1"/>
          <p:nvPr/>
        </p:nvSpPr>
        <p:spPr>
          <a:xfrm>
            <a:off x="4880259" y="4569023"/>
            <a:ext cx="758541" cy="307777"/>
          </a:xfrm>
          <a:prstGeom prst="rect">
            <a:avLst/>
          </a:prstGeom>
          <a:noFill/>
        </p:spPr>
        <p:txBody>
          <a:bodyPr wrap="none" rtlCol="0">
            <a:spAutoFit/>
          </a:bodyPr>
          <a:lstStyle/>
          <a:p>
            <a:r>
              <a:rPr lang="en-US" sz="1400" dirty="0" smtClean="0"/>
              <a:t>P &gt; 25%</a:t>
            </a:r>
            <a:endParaRPr lang="en-US" sz="1400" dirty="0"/>
          </a:p>
        </p:txBody>
      </p:sp>
      <p:sp>
        <p:nvSpPr>
          <p:cNvPr id="33" name="TextBox 32"/>
          <p:cNvSpPr txBox="1"/>
          <p:nvPr/>
        </p:nvSpPr>
        <p:spPr>
          <a:xfrm>
            <a:off x="4861016" y="5483423"/>
            <a:ext cx="758541" cy="307777"/>
          </a:xfrm>
          <a:prstGeom prst="rect">
            <a:avLst/>
          </a:prstGeom>
          <a:noFill/>
        </p:spPr>
        <p:txBody>
          <a:bodyPr wrap="none" rtlCol="0">
            <a:spAutoFit/>
          </a:bodyPr>
          <a:lstStyle/>
          <a:p>
            <a:r>
              <a:rPr lang="en-US" sz="1400" dirty="0" smtClean="0"/>
              <a:t>P ≤ 25%</a:t>
            </a:r>
            <a:endParaRPr lang="en-US" sz="1400" dirty="0"/>
          </a:p>
        </p:txBody>
      </p:sp>
      <p:sp>
        <p:nvSpPr>
          <p:cNvPr id="34" name="TextBox 33"/>
          <p:cNvSpPr txBox="1"/>
          <p:nvPr/>
        </p:nvSpPr>
        <p:spPr>
          <a:xfrm>
            <a:off x="6602057" y="6169223"/>
            <a:ext cx="889987" cy="307777"/>
          </a:xfrm>
          <a:prstGeom prst="rect">
            <a:avLst/>
          </a:prstGeom>
          <a:noFill/>
        </p:spPr>
        <p:txBody>
          <a:bodyPr wrap="none" rtlCol="0">
            <a:spAutoFit/>
          </a:bodyPr>
          <a:lstStyle/>
          <a:p>
            <a:r>
              <a:rPr lang="en-US" sz="1400" dirty="0" smtClean="0"/>
              <a:t>U = 4 or 5</a:t>
            </a:r>
            <a:endParaRPr lang="en-US" sz="1400" dirty="0"/>
          </a:p>
        </p:txBody>
      </p:sp>
    </p:spTree>
    <p:extLst>
      <p:ext uri="{BB962C8B-B14F-4D97-AF65-F5344CB8AC3E}">
        <p14:creationId xmlns:p14="http://schemas.microsoft.com/office/powerpoint/2010/main" val="11483205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917961" cy="584775"/>
          </a:xfrm>
          <a:prstGeom prst="rect">
            <a:avLst/>
          </a:prstGeom>
          <a:noFill/>
        </p:spPr>
        <p:txBody>
          <a:bodyPr wrap="none" rtlCol="0">
            <a:spAutoFit/>
          </a:bodyPr>
          <a:lstStyle/>
          <a:p>
            <a:r>
              <a:rPr lang="en-US" sz="3200" b="1" dirty="0" smtClean="0">
                <a:solidFill>
                  <a:prstClr val="black"/>
                </a:solidFill>
              </a:rPr>
              <a:t>Batch Plot</a:t>
            </a:r>
            <a:endParaRPr lang="en-US" sz="3200" b="1" dirty="0">
              <a:solidFill>
                <a:prstClr val="black"/>
              </a:solidFill>
            </a:endParaRPr>
          </a:p>
        </p:txBody>
      </p:sp>
      <p:sp>
        <p:nvSpPr>
          <p:cNvPr id="34" name="TextBox 33"/>
          <p:cNvSpPr txBox="1"/>
          <p:nvPr/>
        </p:nvSpPr>
        <p:spPr>
          <a:xfrm>
            <a:off x="533400" y="1124922"/>
            <a:ext cx="8092440" cy="646331"/>
          </a:xfrm>
          <a:prstGeom prst="rect">
            <a:avLst/>
          </a:prstGeom>
          <a:noFill/>
        </p:spPr>
        <p:txBody>
          <a:bodyPr wrap="square" rtlCol="0">
            <a:spAutoFit/>
          </a:bodyPr>
          <a:lstStyle/>
          <a:p>
            <a:r>
              <a:rPr lang="en-US" b="1" u="sng" dirty="0" smtClean="0">
                <a:solidFill>
                  <a:prstClr val="black"/>
                </a:solidFill>
              </a:rPr>
              <a:t>IMPORTANT:</a:t>
            </a:r>
            <a:r>
              <a:rPr lang="en-US" b="1" dirty="0" smtClean="0">
                <a:solidFill>
                  <a:prstClr val="black"/>
                </a:solidFill>
              </a:rPr>
              <a:t> </a:t>
            </a:r>
            <a:r>
              <a:rPr lang="en-US" b="1" dirty="0">
                <a:solidFill>
                  <a:prstClr val="black"/>
                </a:solidFill>
              </a:rPr>
              <a:t>Mission 4 lasts for 30 trials, and you are only allowed to make </a:t>
            </a:r>
            <a:r>
              <a:rPr lang="en-US" b="1" dirty="0" smtClean="0">
                <a:solidFill>
                  <a:prstClr val="black"/>
                </a:solidFill>
              </a:rPr>
              <a:t>batch </a:t>
            </a:r>
            <a:r>
              <a:rPr lang="en-US" b="1" dirty="0">
                <a:solidFill>
                  <a:prstClr val="black"/>
                </a:solidFill>
              </a:rPr>
              <a:t>plots </a:t>
            </a:r>
            <a:r>
              <a:rPr lang="en-US" b="1" dirty="0" smtClean="0">
                <a:solidFill>
                  <a:prstClr val="black"/>
                </a:solidFill>
              </a:rPr>
              <a:t>at the start of trials 10, 20, and 30.</a:t>
            </a:r>
            <a:endParaRPr lang="en-US" b="1" dirty="0">
              <a:solidFill>
                <a:prstClr val="black"/>
              </a:solidFill>
            </a:endParaRPr>
          </a:p>
        </p:txBody>
      </p:sp>
      <p:grpSp>
        <p:nvGrpSpPr>
          <p:cNvPr id="2" name="Group 1"/>
          <p:cNvGrpSpPr/>
          <p:nvPr/>
        </p:nvGrpSpPr>
        <p:grpSpPr>
          <a:xfrm>
            <a:off x="1522566" y="2366646"/>
            <a:ext cx="5954074" cy="3862067"/>
            <a:chOff x="1522566" y="2366646"/>
            <a:chExt cx="5954074" cy="3862067"/>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6" y="2366646"/>
              <a:ext cx="5876437"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3281017"/>
              <a:ext cx="1837840" cy="7354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Tree>
    <p:extLst>
      <p:ext uri="{BB962C8B-B14F-4D97-AF65-F5344CB8AC3E}">
        <p14:creationId xmlns:p14="http://schemas.microsoft.com/office/powerpoint/2010/main" val="3315815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727367" cy="584775"/>
          </a:xfrm>
          <a:prstGeom prst="rect">
            <a:avLst/>
          </a:prstGeom>
          <a:noFill/>
        </p:spPr>
        <p:txBody>
          <a:bodyPr wrap="none" rtlCol="0">
            <a:spAutoFit/>
          </a:bodyPr>
          <a:lstStyle/>
          <a:p>
            <a:r>
              <a:rPr lang="en-US" sz="3200" b="1" dirty="0" smtClean="0">
                <a:solidFill>
                  <a:prstClr val="black"/>
                </a:solidFill>
              </a:rPr>
              <a:t>Creating a Batch Plot</a:t>
            </a:r>
            <a:endParaRPr lang="en-US" sz="3200" b="1" dirty="0">
              <a:solidFill>
                <a:prstClr val="black"/>
              </a:solidFill>
            </a:endParaRPr>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solidFill>
                  <a:prstClr val="black"/>
                </a:solidFill>
              </a:rPr>
              <a:t>At the start of trials 10, 20, and 30, the display will change to show a color-coded legend of dot types (circled below on the left of the screen) along with “Backward” and “Forward” buttons (circled below on the right of the screen). </a:t>
            </a:r>
            <a:endParaRPr lang="en-US" dirty="0">
              <a:solidFill>
                <a:prstClr val="black"/>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1200912" y="3267322"/>
            <a:ext cx="1837840" cy="8845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Oval 9"/>
          <p:cNvSpPr/>
          <p:nvPr/>
        </p:nvSpPr>
        <p:spPr>
          <a:xfrm>
            <a:off x="5638800" y="3543100"/>
            <a:ext cx="1837840" cy="4472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1522676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253169" cy="584775"/>
          </a:xfrm>
          <a:prstGeom prst="rect">
            <a:avLst/>
          </a:prstGeom>
          <a:noFill/>
        </p:spPr>
        <p:txBody>
          <a:bodyPr wrap="none" rtlCol="0">
            <a:spAutoFit/>
          </a:bodyPr>
          <a:lstStyle/>
          <a:p>
            <a:r>
              <a:rPr lang="en-US" sz="3200" b="1" dirty="0" smtClean="0"/>
              <a:t>Display Outcomes (Backward)</a:t>
            </a:r>
            <a:endParaRPr lang="en-US" sz="3200" b="1" dirty="0"/>
          </a:p>
        </p:txBody>
      </p:sp>
      <p:sp>
        <p:nvSpPr>
          <p:cNvPr id="34" name="TextBox 33"/>
          <p:cNvSpPr txBox="1"/>
          <p:nvPr/>
        </p:nvSpPr>
        <p:spPr>
          <a:xfrm>
            <a:off x="533400" y="1124922"/>
            <a:ext cx="8092440" cy="646331"/>
          </a:xfrm>
          <a:prstGeom prst="rect">
            <a:avLst/>
          </a:prstGeom>
          <a:noFill/>
        </p:spPr>
        <p:txBody>
          <a:bodyPr wrap="square" rtlCol="0">
            <a:spAutoFit/>
          </a:bodyPr>
          <a:lstStyle/>
          <a:p>
            <a:r>
              <a:rPr lang="en-US" dirty="0" smtClean="0"/>
              <a:t>To display outcomes, click the “Backward” button. Each click “Backward” displays an additional outcome, moving backward one trial per click.</a:t>
            </a:r>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6" y="2366646"/>
            <a:ext cx="5876437"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p:nvSpPr>
        <p:spPr>
          <a:xfrm>
            <a:off x="5960364" y="3574615"/>
            <a:ext cx="661416" cy="3433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54952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005345" cy="584775"/>
          </a:xfrm>
          <a:prstGeom prst="rect">
            <a:avLst/>
          </a:prstGeom>
          <a:noFill/>
        </p:spPr>
        <p:txBody>
          <a:bodyPr wrap="none" rtlCol="0">
            <a:spAutoFit/>
          </a:bodyPr>
          <a:lstStyle/>
          <a:p>
            <a:r>
              <a:rPr lang="en-US" sz="3200" b="1" dirty="0" smtClean="0"/>
              <a:t>Display Outcomes (Forward)</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Clicking “Forward” clears all but the last outcome displayed (going backward). From that outcome, each click “Forward” displays an additional outcome, moving forward one trial per click.</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6" y="2366646"/>
            <a:ext cx="5876437"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6499860" y="3574615"/>
            <a:ext cx="661416" cy="3433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129846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7626447" cy="584775"/>
          </a:xfrm>
          <a:prstGeom prst="rect">
            <a:avLst/>
          </a:prstGeom>
          <a:noFill/>
        </p:spPr>
        <p:txBody>
          <a:bodyPr wrap="none" rtlCol="0">
            <a:spAutoFit/>
          </a:bodyPr>
          <a:lstStyle/>
          <a:p>
            <a:r>
              <a:rPr lang="en-US" sz="3200" b="1" dirty="0" smtClean="0"/>
              <a:t>Display Outcomes (Backward and Forward)</a:t>
            </a:r>
            <a:endParaRPr lang="en-US" sz="3200" b="1" dirty="0"/>
          </a:p>
        </p:txBody>
      </p:sp>
      <p:sp>
        <p:nvSpPr>
          <p:cNvPr id="34" name="TextBox 33"/>
          <p:cNvSpPr txBox="1"/>
          <p:nvPr/>
        </p:nvSpPr>
        <p:spPr>
          <a:xfrm>
            <a:off x="533400" y="1124922"/>
            <a:ext cx="8092440" cy="1200329"/>
          </a:xfrm>
          <a:prstGeom prst="rect">
            <a:avLst/>
          </a:prstGeom>
          <a:noFill/>
        </p:spPr>
        <p:txBody>
          <a:bodyPr wrap="square" rtlCol="0">
            <a:spAutoFit/>
          </a:bodyPr>
          <a:lstStyle/>
          <a:p>
            <a:r>
              <a:rPr lang="en-US" dirty="0" smtClean="0"/>
              <a:t>Clicking “Backward” clears all but the last outcome displayed (going forward). From that outcome, each click “Backward” displays an additional outcome, moving backward one trial per </a:t>
            </a:r>
            <a:r>
              <a:rPr lang="en-US" dirty="0"/>
              <a:t>click. You </a:t>
            </a:r>
            <a:r>
              <a:rPr lang="en-US" dirty="0" smtClean="0"/>
              <a:t>can go “</a:t>
            </a:r>
            <a:r>
              <a:rPr lang="en-US" dirty="0"/>
              <a:t>Backward” or “Forward” as </a:t>
            </a:r>
            <a:r>
              <a:rPr lang="en-US" dirty="0" smtClean="0"/>
              <a:t>often as you wish.</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6" y="2366646"/>
            <a:ext cx="5876437"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5638800" y="3543100"/>
            <a:ext cx="1837840" cy="4472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52629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191019" cy="584775"/>
          </a:xfrm>
          <a:prstGeom prst="rect">
            <a:avLst/>
          </a:prstGeom>
          <a:noFill/>
        </p:spPr>
        <p:txBody>
          <a:bodyPr wrap="none" rtlCol="0">
            <a:spAutoFit/>
          </a:bodyPr>
          <a:lstStyle/>
          <a:p>
            <a:r>
              <a:rPr lang="en-US" sz="3200" b="1" dirty="0" smtClean="0"/>
              <a:t>Inspecting a Batch Plot</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Whenever dots are displayed, you can click on a dot to obtain further details. These details include the trial number as well as all the intelligence reports that were provided during the trial. Details can only be displayed for one dot at a time.</a:t>
            </a:r>
            <a:endParaRPr lang="en-US" dirty="0"/>
          </a:p>
        </p:txBody>
      </p:sp>
      <p:grpSp>
        <p:nvGrpSpPr>
          <p:cNvPr id="9" name="Group 8"/>
          <p:cNvGrpSpPr/>
          <p:nvPr/>
        </p:nvGrpSpPr>
        <p:grpSpPr>
          <a:xfrm>
            <a:off x="1522566" y="2366646"/>
            <a:ext cx="5876437" cy="3862067"/>
            <a:chOff x="1522566" y="2366646"/>
            <a:chExt cx="5876437" cy="3862067"/>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6" y="2366646"/>
              <a:ext cx="5876437"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Oval 10"/>
            <p:cNvSpPr/>
            <p:nvPr/>
          </p:nvSpPr>
          <p:spPr>
            <a:xfrm>
              <a:off x="3344868" y="3179979"/>
              <a:ext cx="1126035" cy="10674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197488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013500" cy="584775"/>
          </a:xfrm>
          <a:prstGeom prst="rect">
            <a:avLst/>
          </a:prstGeom>
          <a:noFill/>
        </p:spPr>
        <p:txBody>
          <a:bodyPr wrap="none" rtlCol="0">
            <a:spAutoFit/>
          </a:bodyPr>
          <a:lstStyle/>
          <a:p>
            <a:r>
              <a:rPr lang="en-US" sz="3200" b="1" dirty="0" smtClean="0"/>
              <a:t>Red’s Style</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After creating and inspecting a batch plot (or not), you are asked to report the  </a:t>
            </a:r>
            <a:r>
              <a:rPr lang="en-US" b="1" dirty="0" smtClean="0"/>
              <a:t>probability of each Red style</a:t>
            </a:r>
            <a:r>
              <a:rPr lang="en-US" dirty="0" smtClean="0"/>
              <a:t> for the current trial. Note that the “default” response is whatever you indicated on the previous trial, which the computer will remember. </a:t>
            </a:r>
            <a:endParaRPr lang="en-US" dirty="0"/>
          </a:p>
        </p:txBody>
      </p:sp>
      <p:grpSp>
        <p:nvGrpSpPr>
          <p:cNvPr id="2" name="Group 1"/>
          <p:cNvGrpSpPr/>
          <p:nvPr/>
        </p:nvGrpSpPr>
        <p:grpSpPr>
          <a:xfrm>
            <a:off x="1522566" y="2366646"/>
            <a:ext cx="5954074" cy="3862067"/>
            <a:chOff x="1522566" y="2366646"/>
            <a:chExt cx="5954074" cy="3862067"/>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6" y="2366646"/>
              <a:ext cx="5876437"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3702216"/>
              <a:ext cx="1837840" cy="11529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441873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864485" cy="646331"/>
          </a:xfrm>
          <a:prstGeom prst="rect">
            <a:avLst/>
          </a:prstGeom>
          <a:noFill/>
        </p:spPr>
        <p:txBody>
          <a:bodyPr wrap="none" rtlCol="0">
            <a:spAutoFit/>
          </a:bodyPr>
          <a:lstStyle/>
          <a:p>
            <a:r>
              <a:rPr lang="en-US" sz="3600" b="1" dirty="0" smtClean="0"/>
              <a:t>Message</a:t>
            </a:r>
            <a:endParaRPr lang="en-US" sz="3600" b="1" dirty="0"/>
          </a:p>
        </p:txBody>
      </p:sp>
      <p:sp>
        <p:nvSpPr>
          <p:cNvPr id="4" name="TextBox 3"/>
          <p:cNvSpPr txBox="1"/>
          <p:nvPr/>
        </p:nvSpPr>
        <p:spPr>
          <a:xfrm>
            <a:off x="533400" y="1124922"/>
            <a:ext cx="8092440" cy="646331"/>
          </a:xfrm>
          <a:prstGeom prst="rect">
            <a:avLst/>
          </a:prstGeom>
          <a:noFill/>
        </p:spPr>
        <p:txBody>
          <a:bodyPr wrap="square" rtlCol="0">
            <a:spAutoFit/>
          </a:bodyPr>
          <a:lstStyle/>
          <a:p>
            <a:r>
              <a:rPr lang="en-US" dirty="0" smtClean="0"/>
              <a:t>At each stage of a trial, a message (circled below) will direct you on how to proceed. Directions for each mission are given, before the mission, in </a:t>
            </a:r>
            <a:r>
              <a:rPr lang="en-US" b="1" dirty="0" smtClean="0"/>
              <a:t>Mission Instructions</a:t>
            </a:r>
            <a:r>
              <a:rPr lang="en-US" dirty="0" smtClean="0"/>
              <a:t>. </a:t>
            </a:r>
            <a:endParaRPr lang="en-US" dirty="0"/>
          </a:p>
        </p:txBody>
      </p:sp>
      <p:grpSp>
        <p:nvGrpSpPr>
          <p:cNvPr id="2" name="Group 1"/>
          <p:cNvGrpSpPr/>
          <p:nvPr/>
        </p:nvGrpSpPr>
        <p:grpSpPr>
          <a:xfrm>
            <a:off x="1390176" y="2302873"/>
            <a:ext cx="5876440" cy="4047790"/>
            <a:chOff x="1519480" y="2136625"/>
            <a:chExt cx="5876440" cy="404779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19480" y="213662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1519480" y="2743200"/>
              <a:ext cx="5876440" cy="4068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300053" cy="584775"/>
          </a:xfrm>
          <a:prstGeom prst="rect">
            <a:avLst/>
          </a:prstGeom>
          <a:noFill/>
        </p:spPr>
        <p:txBody>
          <a:bodyPr wrap="none" rtlCol="0">
            <a:spAutoFit/>
          </a:bodyPr>
          <a:lstStyle/>
          <a:p>
            <a:r>
              <a:rPr lang="en-US" sz="3200" b="1" dirty="0" smtClean="0"/>
              <a:t>Current Trial</a:t>
            </a:r>
            <a:endParaRPr lang="en-US" sz="3200" b="1" dirty="0"/>
          </a:p>
        </p:txBody>
      </p:sp>
      <p:sp>
        <p:nvSpPr>
          <p:cNvPr id="34" name="TextBox 33"/>
          <p:cNvSpPr txBox="1"/>
          <p:nvPr/>
        </p:nvSpPr>
        <p:spPr>
          <a:xfrm>
            <a:off x="533400" y="1124922"/>
            <a:ext cx="8092440" cy="646331"/>
          </a:xfrm>
          <a:prstGeom prst="rect">
            <a:avLst/>
          </a:prstGeom>
          <a:noFill/>
        </p:spPr>
        <p:txBody>
          <a:bodyPr wrap="square" rtlCol="0">
            <a:spAutoFit/>
          </a:bodyPr>
          <a:lstStyle/>
          <a:p>
            <a:r>
              <a:rPr lang="en-US" dirty="0" smtClean="0"/>
              <a:t>After you report the probability of each Red style, a batch plot will be replaced by the standard display for the current trial.</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6" y="2366646"/>
            <a:ext cx="5876437"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94640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297715" cy="584775"/>
          </a:xfrm>
          <a:prstGeom prst="rect">
            <a:avLst/>
          </a:prstGeom>
          <a:noFill/>
        </p:spPr>
        <p:txBody>
          <a:bodyPr wrap="none" rtlCol="0">
            <a:spAutoFit/>
          </a:bodyPr>
          <a:lstStyle/>
          <a:p>
            <a:r>
              <a:rPr lang="en-US" sz="3200" b="1" dirty="0" smtClean="0"/>
              <a:t>P(Attack|IMINT, OSINT)</a:t>
            </a:r>
            <a:endParaRPr lang="en-US" sz="3200" b="1" dirty="0"/>
          </a:p>
        </p:txBody>
      </p:sp>
      <p:grpSp>
        <p:nvGrpSpPr>
          <p:cNvPr id="2" name="Group 1"/>
          <p:cNvGrpSpPr/>
          <p:nvPr/>
        </p:nvGrpSpPr>
        <p:grpSpPr>
          <a:xfrm>
            <a:off x="1522566" y="2366646"/>
            <a:ext cx="5954074" cy="3862067"/>
            <a:chOff x="1522566" y="2366646"/>
            <a:chExt cx="5954074" cy="3862067"/>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6" y="2366646"/>
              <a:ext cx="5876437"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3011557"/>
              <a:ext cx="1837840" cy="17691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p:cNvSpPr txBox="1"/>
          <p:nvPr/>
        </p:nvSpPr>
        <p:spPr>
          <a:xfrm>
            <a:off x="533400" y="1124922"/>
            <a:ext cx="8092440" cy="923330"/>
          </a:xfrm>
          <a:prstGeom prst="rect">
            <a:avLst/>
          </a:prstGeom>
          <a:noFill/>
        </p:spPr>
        <p:txBody>
          <a:bodyPr wrap="square" rtlCol="0">
            <a:spAutoFit/>
          </a:bodyPr>
          <a:lstStyle/>
          <a:p>
            <a:r>
              <a:rPr lang="en-US" dirty="0" smtClean="0"/>
              <a:t>Each new trial provides intelligence reports from two sources: OSINT and IMINT. You are asked to consider both intelligence sources and report: </a:t>
            </a:r>
            <a:r>
              <a:rPr lang="en-US" b="1" dirty="0" smtClean="0"/>
              <a:t>P(Attack|IMINT, OSINT).</a:t>
            </a:r>
            <a:r>
              <a:rPr lang="en-US" dirty="0" smtClean="0"/>
              <a:t> This is the probability of Red attack given IMINT and OSINT.</a:t>
            </a:r>
            <a:endParaRPr lang="en-US" dirty="0"/>
          </a:p>
        </p:txBody>
      </p:sp>
    </p:spTree>
    <p:extLst>
      <p:ext uri="{BB962C8B-B14F-4D97-AF65-F5344CB8AC3E}">
        <p14:creationId xmlns:p14="http://schemas.microsoft.com/office/powerpoint/2010/main" val="9239993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554627" cy="584775"/>
          </a:xfrm>
          <a:prstGeom prst="rect">
            <a:avLst/>
          </a:prstGeom>
          <a:noFill/>
        </p:spPr>
        <p:txBody>
          <a:bodyPr wrap="none" rtlCol="0">
            <a:spAutoFit/>
          </a:bodyPr>
          <a:lstStyle/>
          <a:p>
            <a:r>
              <a:rPr lang="en-US" sz="3200" b="1" dirty="0" smtClean="0"/>
              <a:t>Divert or Not Divert</a:t>
            </a:r>
            <a:endParaRPr lang="en-US" sz="3200" b="1" dirty="0"/>
          </a:p>
        </p:txBody>
      </p:sp>
      <p:sp>
        <p:nvSpPr>
          <p:cNvPr id="12" name="TextBox 11"/>
          <p:cNvSpPr txBox="1"/>
          <p:nvPr/>
        </p:nvSpPr>
        <p:spPr>
          <a:xfrm>
            <a:off x="533400" y="1124922"/>
            <a:ext cx="8092440" cy="369332"/>
          </a:xfrm>
          <a:prstGeom prst="rect">
            <a:avLst/>
          </a:prstGeom>
          <a:noFill/>
        </p:spPr>
        <p:txBody>
          <a:bodyPr wrap="square" rtlCol="0">
            <a:spAutoFit/>
          </a:bodyPr>
          <a:lstStyle/>
          <a:p>
            <a:r>
              <a:rPr lang="en-US" dirty="0" smtClean="0"/>
              <a:t>Then you are asked to choose a Blue action – </a:t>
            </a:r>
            <a:r>
              <a:rPr lang="en-US" b="1" dirty="0" smtClean="0"/>
              <a:t>either Divert or Not Divert</a:t>
            </a:r>
            <a:r>
              <a:rPr lang="en-US" dirty="0" smtClean="0"/>
              <a:t>.</a:t>
            </a:r>
            <a:endParaRPr lang="en-US" dirty="0"/>
          </a:p>
        </p:txBody>
      </p:sp>
      <p:grpSp>
        <p:nvGrpSpPr>
          <p:cNvPr id="2" name="Group 1"/>
          <p:cNvGrpSpPr/>
          <p:nvPr/>
        </p:nvGrpSpPr>
        <p:grpSpPr>
          <a:xfrm>
            <a:off x="1524197" y="2373570"/>
            <a:ext cx="5961679" cy="3862067"/>
            <a:chOff x="1514961" y="2290446"/>
            <a:chExt cx="5961679" cy="3862067"/>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14961" y="2290446"/>
              <a:ext cx="5876437"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2878737"/>
              <a:ext cx="1837840" cy="21070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949026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749838" cy="584775"/>
          </a:xfrm>
          <a:prstGeom prst="rect">
            <a:avLst/>
          </a:prstGeom>
          <a:noFill/>
        </p:spPr>
        <p:txBody>
          <a:bodyPr wrap="none" rtlCol="0">
            <a:spAutoFit/>
          </a:bodyPr>
          <a:lstStyle/>
          <a:p>
            <a:r>
              <a:rPr lang="en-US" sz="3200" b="1" dirty="0" smtClean="0"/>
              <a:t>Outcome</a:t>
            </a:r>
            <a:endParaRPr lang="en-US" sz="3200" b="1" dirty="0"/>
          </a:p>
        </p:txBody>
      </p:sp>
      <p:sp>
        <p:nvSpPr>
          <p:cNvPr id="23" name="TextBox 22"/>
          <p:cNvSpPr txBox="1"/>
          <p:nvPr/>
        </p:nvSpPr>
        <p:spPr>
          <a:xfrm>
            <a:off x="533400" y="1124922"/>
            <a:ext cx="8092440" cy="646331"/>
          </a:xfrm>
          <a:prstGeom prst="rect">
            <a:avLst/>
          </a:prstGeom>
          <a:noFill/>
        </p:spPr>
        <p:txBody>
          <a:bodyPr wrap="square" rtlCol="0">
            <a:spAutoFit/>
          </a:bodyPr>
          <a:lstStyle/>
          <a:p>
            <a:r>
              <a:rPr lang="en-US" dirty="0" smtClean="0"/>
              <a:t>The computer will display your Blue action (Divert or Not Divert), along with the Red action (Attack or Not Attack), and award points based on the combination. </a:t>
            </a:r>
            <a:endParaRPr lang="en-US" dirty="0"/>
          </a:p>
        </p:txBody>
      </p:sp>
      <p:grpSp>
        <p:nvGrpSpPr>
          <p:cNvPr id="2" name="Group 1"/>
          <p:cNvGrpSpPr/>
          <p:nvPr/>
        </p:nvGrpSpPr>
        <p:grpSpPr>
          <a:xfrm>
            <a:off x="1526313" y="2368958"/>
            <a:ext cx="5876437" cy="3862067"/>
            <a:chOff x="1600201" y="2442846"/>
            <a:chExt cx="5876437" cy="3862067"/>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0201" y="2442846"/>
              <a:ext cx="5876437"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665862" y="4509918"/>
              <a:ext cx="1295400" cy="4975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667000" y="5987298"/>
              <a:ext cx="3810000" cy="2027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509770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080552" cy="584775"/>
          </a:xfrm>
          <a:prstGeom prst="rect">
            <a:avLst/>
          </a:prstGeom>
          <a:noFill/>
        </p:spPr>
        <p:txBody>
          <a:bodyPr wrap="none" rtlCol="0">
            <a:spAutoFit/>
          </a:bodyPr>
          <a:lstStyle/>
          <a:p>
            <a:r>
              <a:rPr lang="en-US" sz="3200" b="1" dirty="0" smtClean="0">
                <a:solidFill>
                  <a:prstClr val="black"/>
                </a:solidFill>
              </a:rPr>
              <a:t>Trials</a:t>
            </a:r>
            <a:endParaRPr lang="en-US" sz="3200" b="1" dirty="0">
              <a:solidFill>
                <a:prstClr val="black"/>
              </a:solidFill>
            </a:endParaRPr>
          </a:p>
        </p:txBody>
      </p:sp>
      <p:sp>
        <p:nvSpPr>
          <p:cNvPr id="23" name="TextBox 22"/>
          <p:cNvSpPr txBox="1"/>
          <p:nvPr/>
        </p:nvSpPr>
        <p:spPr>
          <a:xfrm>
            <a:off x="533400" y="1124922"/>
            <a:ext cx="8092440" cy="646331"/>
          </a:xfrm>
          <a:prstGeom prst="rect">
            <a:avLst/>
          </a:prstGeom>
          <a:noFill/>
        </p:spPr>
        <p:txBody>
          <a:bodyPr wrap="square" rtlCol="0">
            <a:spAutoFit/>
          </a:bodyPr>
          <a:lstStyle/>
          <a:p>
            <a:r>
              <a:rPr lang="en-US" b="1" u="sng" dirty="0" smtClean="0">
                <a:solidFill>
                  <a:prstClr val="black"/>
                </a:solidFill>
              </a:rPr>
              <a:t>IMPORTANT:</a:t>
            </a:r>
            <a:r>
              <a:rPr lang="en-US" dirty="0" smtClean="0">
                <a:solidFill>
                  <a:prstClr val="black"/>
                </a:solidFill>
              </a:rPr>
              <a:t> </a:t>
            </a:r>
            <a:r>
              <a:rPr lang="en-US" b="1" dirty="0" smtClean="0">
                <a:solidFill>
                  <a:prstClr val="black"/>
                </a:solidFill>
              </a:rPr>
              <a:t>Mission 4 lasts for 30 trials, and you are only allowed to make batch plots at the start of trials 10, 20, and 30.</a:t>
            </a:r>
            <a:endParaRPr lang="en-US" dirty="0">
              <a:solidFill>
                <a:prstClr val="black"/>
              </a:solidFill>
            </a:endParaRPr>
          </a:p>
        </p:txBody>
      </p:sp>
    </p:spTree>
    <p:extLst>
      <p:ext uri="{BB962C8B-B14F-4D97-AF65-F5344CB8AC3E}">
        <p14:creationId xmlns:p14="http://schemas.microsoft.com/office/powerpoint/2010/main" val="423424367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7125027" cy="584775"/>
          </a:xfrm>
          <a:prstGeom prst="rect">
            <a:avLst/>
          </a:prstGeom>
          <a:noFill/>
        </p:spPr>
        <p:txBody>
          <a:bodyPr wrap="none" rtlCol="0">
            <a:spAutoFit/>
          </a:bodyPr>
          <a:lstStyle/>
          <a:p>
            <a:r>
              <a:rPr lang="en-US" sz="3200" b="1" dirty="0" smtClean="0"/>
              <a:t>Mission 5: Detecting a Different Change</a:t>
            </a:r>
            <a:endParaRPr lang="en-US" sz="3200" b="1" dirty="0"/>
          </a:p>
        </p:txBody>
      </p:sp>
      <p:sp>
        <p:nvSpPr>
          <p:cNvPr id="10" name="TextBox 9"/>
          <p:cNvSpPr txBox="1"/>
          <p:nvPr/>
        </p:nvSpPr>
        <p:spPr>
          <a:xfrm>
            <a:off x="533400" y="1295400"/>
            <a:ext cx="3733800" cy="5078313"/>
          </a:xfrm>
          <a:prstGeom prst="rect">
            <a:avLst/>
          </a:prstGeom>
          <a:noFill/>
        </p:spPr>
        <p:txBody>
          <a:bodyPr wrap="square" rtlCol="0">
            <a:spAutoFit/>
          </a:bodyPr>
          <a:lstStyle/>
          <a:p>
            <a:r>
              <a:rPr lang="en-US" dirty="0" smtClean="0"/>
              <a:t>Mission 5 is similar to Mission 4, except the Red styles are different.</a:t>
            </a:r>
          </a:p>
          <a:p>
            <a:endParaRPr lang="en-US" dirty="0"/>
          </a:p>
          <a:p>
            <a:r>
              <a:rPr lang="en-US" dirty="0" smtClean="0"/>
              <a:t>One style is called “P-sensitive”, because the Red attack probability depends only on P. The other style is called “U-sensitive”, because the Red attack probability depends only on U.</a:t>
            </a:r>
          </a:p>
          <a:p>
            <a:endParaRPr lang="en-US" dirty="0" smtClean="0"/>
          </a:p>
          <a:p>
            <a:r>
              <a:rPr lang="en-US" dirty="0" smtClean="0"/>
              <a:t>There will be one change during Mission 5: from P-sensitive to U-sensitive; or from U-sensitive to P-sensitive.  </a:t>
            </a:r>
          </a:p>
          <a:p>
            <a:endParaRPr lang="en-US" dirty="0" smtClean="0"/>
          </a:p>
          <a:p>
            <a:r>
              <a:rPr lang="en-US" dirty="0" smtClean="0"/>
              <a:t>To help you detect Red’s style and the change in style, you are allowed to create and inspect </a:t>
            </a:r>
            <a:r>
              <a:rPr lang="en-US" b="1" dirty="0" smtClean="0"/>
              <a:t>“batch plots” </a:t>
            </a:r>
            <a:r>
              <a:rPr lang="en-US" dirty="0" smtClean="0"/>
              <a:t>showing outcomes of previous trials.</a:t>
            </a:r>
          </a:p>
        </p:txBody>
      </p:sp>
      <p:sp>
        <p:nvSpPr>
          <p:cNvPr id="6" name="TextBox 5"/>
          <p:cNvSpPr txBox="1"/>
          <p:nvPr/>
        </p:nvSpPr>
        <p:spPr>
          <a:xfrm>
            <a:off x="4724400" y="1287482"/>
            <a:ext cx="3733800" cy="3970318"/>
          </a:xfrm>
          <a:prstGeom prst="rect">
            <a:avLst/>
          </a:prstGeom>
          <a:no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11" name="Rectangle 10"/>
          <p:cNvSpPr/>
          <p:nvPr/>
        </p:nvSpPr>
        <p:spPr>
          <a:xfrm>
            <a:off x="5638800" y="1524000"/>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638800" y="1524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791200" y="1828800"/>
            <a:ext cx="583814" cy="369332"/>
          </a:xfrm>
          <a:prstGeom prst="rect">
            <a:avLst/>
          </a:prstGeom>
          <a:noFill/>
        </p:spPr>
        <p:txBody>
          <a:bodyPr wrap="none" rtlCol="0">
            <a:spAutoFit/>
          </a:bodyPr>
          <a:lstStyle/>
          <a:p>
            <a:r>
              <a:rPr lang="en-US" dirty="0" smtClean="0"/>
              <a:t>40%</a:t>
            </a:r>
            <a:endParaRPr lang="en-US" dirty="0"/>
          </a:p>
        </p:txBody>
      </p:sp>
      <p:sp>
        <p:nvSpPr>
          <p:cNvPr id="14" name="Rectangle 13"/>
          <p:cNvSpPr/>
          <p:nvPr/>
        </p:nvSpPr>
        <p:spPr>
          <a:xfrm>
            <a:off x="6553200" y="24384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6705600" y="2667000"/>
            <a:ext cx="583814" cy="369332"/>
          </a:xfrm>
          <a:prstGeom prst="rect">
            <a:avLst/>
          </a:prstGeom>
          <a:noFill/>
        </p:spPr>
        <p:txBody>
          <a:bodyPr wrap="none" rtlCol="0">
            <a:spAutoFit/>
          </a:bodyPr>
          <a:lstStyle/>
          <a:p>
            <a:r>
              <a:rPr lang="en-US" dirty="0"/>
              <a:t>6</a:t>
            </a:r>
            <a:r>
              <a:rPr lang="en-US" dirty="0" smtClean="0"/>
              <a:t>0%</a:t>
            </a:r>
            <a:endParaRPr lang="en-US" dirty="0"/>
          </a:p>
        </p:txBody>
      </p:sp>
      <p:sp>
        <p:nvSpPr>
          <p:cNvPr id="16" name="TextBox 15"/>
          <p:cNvSpPr txBox="1"/>
          <p:nvPr/>
        </p:nvSpPr>
        <p:spPr>
          <a:xfrm>
            <a:off x="5791200" y="2667000"/>
            <a:ext cx="583814" cy="369332"/>
          </a:xfrm>
          <a:prstGeom prst="rect">
            <a:avLst/>
          </a:prstGeom>
          <a:noFill/>
        </p:spPr>
        <p:txBody>
          <a:bodyPr wrap="none" rtlCol="0">
            <a:spAutoFit/>
          </a:bodyPr>
          <a:lstStyle/>
          <a:p>
            <a:r>
              <a:rPr lang="en-US" dirty="0"/>
              <a:t>6</a:t>
            </a:r>
            <a:r>
              <a:rPr lang="en-US" dirty="0" smtClean="0"/>
              <a:t>0%</a:t>
            </a:r>
            <a:endParaRPr lang="en-US" dirty="0"/>
          </a:p>
        </p:txBody>
      </p:sp>
      <p:sp>
        <p:nvSpPr>
          <p:cNvPr id="17" name="TextBox 16"/>
          <p:cNvSpPr txBox="1"/>
          <p:nvPr/>
        </p:nvSpPr>
        <p:spPr>
          <a:xfrm>
            <a:off x="6705600" y="1828800"/>
            <a:ext cx="583814" cy="369332"/>
          </a:xfrm>
          <a:prstGeom prst="rect">
            <a:avLst/>
          </a:prstGeom>
          <a:noFill/>
        </p:spPr>
        <p:txBody>
          <a:bodyPr wrap="none" rtlCol="0">
            <a:spAutoFit/>
          </a:bodyPr>
          <a:lstStyle/>
          <a:p>
            <a:r>
              <a:rPr lang="en-US" dirty="0"/>
              <a:t>4</a:t>
            </a:r>
            <a:r>
              <a:rPr lang="en-US" dirty="0" smtClean="0"/>
              <a:t>0%</a:t>
            </a:r>
            <a:endParaRPr lang="en-US" dirty="0"/>
          </a:p>
        </p:txBody>
      </p:sp>
      <p:sp>
        <p:nvSpPr>
          <p:cNvPr id="18" name="TextBox 17"/>
          <p:cNvSpPr txBox="1"/>
          <p:nvPr/>
        </p:nvSpPr>
        <p:spPr>
          <a:xfrm>
            <a:off x="5562600" y="1000780"/>
            <a:ext cx="2033185" cy="523220"/>
          </a:xfrm>
          <a:prstGeom prst="rect">
            <a:avLst/>
          </a:prstGeom>
          <a:noFill/>
        </p:spPr>
        <p:txBody>
          <a:bodyPr wrap="none" rtlCol="0">
            <a:spAutoFit/>
          </a:bodyPr>
          <a:lstStyle/>
          <a:p>
            <a:pPr algn="ctr"/>
            <a:r>
              <a:rPr lang="en-US" sz="1400" b="1" dirty="0" smtClean="0"/>
              <a:t>P-sensitive:</a:t>
            </a:r>
          </a:p>
          <a:p>
            <a:pPr algn="ctr"/>
            <a:r>
              <a:rPr lang="en-US" sz="1400" dirty="0" smtClean="0"/>
              <a:t>Probability of Red Attack</a:t>
            </a:r>
            <a:endParaRPr lang="en-US" sz="1400" dirty="0"/>
          </a:p>
        </p:txBody>
      </p:sp>
      <p:sp>
        <p:nvSpPr>
          <p:cNvPr id="19" name="Rectangle 18"/>
          <p:cNvSpPr/>
          <p:nvPr/>
        </p:nvSpPr>
        <p:spPr>
          <a:xfrm>
            <a:off x="5653907" y="4340423"/>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5653907" y="43404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5806307" y="4645223"/>
            <a:ext cx="583814" cy="369332"/>
          </a:xfrm>
          <a:prstGeom prst="rect">
            <a:avLst/>
          </a:prstGeom>
          <a:noFill/>
        </p:spPr>
        <p:txBody>
          <a:bodyPr wrap="none" rtlCol="0">
            <a:spAutoFit/>
          </a:bodyPr>
          <a:lstStyle/>
          <a:p>
            <a:r>
              <a:rPr lang="en-US" dirty="0"/>
              <a:t>2</a:t>
            </a:r>
            <a:r>
              <a:rPr lang="en-US" dirty="0" smtClean="0"/>
              <a:t>0%</a:t>
            </a:r>
            <a:endParaRPr lang="en-US" dirty="0"/>
          </a:p>
        </p:txBody>
      </p:sp>
      <p:sp>
        <p:nvSpPr>
          <p:cNvPr id="22" name="Rectangle 21"/>
          <p:cNvSpPr/>
          <p:nvPr/>
        </p:nvSpPr>
        <p:spPr>
          <a:xfrm>
            <a:off x="6568307" y="52548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6720707" y="5483423"/>
            <a:ext cx="583814" cy="369332"/>
          </a:xfrm>
          <a:prstGeom prst="rect">
            <a:avLst/>
          </a:prstGeom>
          <a:noFill/>
        </p:spPr>
        <p:txBody>
          <a:bodyPr wrap="none" rtlCol="0">
            <a:spAutoFit/>
          </a:bodyPr>
          <a:lstStyle/>
          <a:p>
            <a:r>
              <a:rPr lang="en-US" dirty="0"/>
              <a:t>8</a:t>
            </a:r>
            <a:r>
              <a:rPr lang="en-US" dirty="0" smtClean="0"/>
              <a:t>0%</a:t>
            </a:r>
            <a:endParaRPr lang="en-US" dirty="0"/>
          </a:p>
        </p:txBody>
      </p:sp>
      <p:sp>
        <p:nvSpPr>
          <p:cNvPr id="24" name="TextBox 23"/>
          <p:cNvSpPr txBox="1"/>
          <p:nvPr/>
        </p:nvSpPr>
        <p:spPr>
          <a:xfrm>
            <a:off x="5806307" y="5483423"/>
            <a:ext cx="583814" cy="369332"/>
          </a:xfrm>
          <a:prstGeom prst="rect">
            <a:avLst/>
          </a:prstGeom>
          <a:noFill/>
        </p:spPr>
        <p:txBody>
          <a:bodyPr wrap="none" rtlCol="0">
            <a:spAutoFit/>
          </a:bodyPr>
          <a:lstStyle/>
          <a:p>
            <a:r>
              <a:rPr lang="en-US" dirty="0"/>
              <a:t>2</a:t>
            </a:r>
            <a:r>
              <a:rPr lang="en-US" dirty="0" smtClean="0"/>
              <a:t>0%</a:t>
            </a:r>
            <a:endParaRPr lang="en-US" dirty="0"/>
          </a:p>
        </p:txBody>
      </p:sp>
      <p:sp>
        <p:nvSpPr>
          <p:cNvPr id="25" name="TextBox 24"/>
          <p:cNvSpPr txBox="1"/>
          <p:nvPr/>
        </p:nvSpPr>
        <p:spPr>
          <a:xfrm>
            <a:off x="6720707" y="4645223"/>
            <a:ext cx="583814" cy="369332"/>
          </a:xfrm>
          <a:prstGeom prst="rect">
            <a:avLst/>
          </a:prstGeom>
          <a:noFill/>
        </p:spPr>
        <p:txBody>
          <a:bodyPr wrap="none" rtlCol="0">
            <a:spAutoFit/>
          </a:bodyPr>
          <a:lstStyle/>
          <a:p>
            <a:r>
              <a:rPr lang="en-US" dirty="0"/>
              <a:t>8</a:t>
            </a:r>
            <a:r>
              <a:rPr lang="en-US" dirty="0" smtClean="0"/>
              <a:t>0%</a:t>
            </a:r>
            <a:endParaRPr lang="en-US" dirty="0"/>
          </a:p>
        </p:txBody>
      </p:sp>
      <p:sp>
        <p:nvSpPr>
          <p:cNvPr id="26" name="TextBox 25"/>
          <p:cNvSpPr txBox="1"/>
          <p:nvPr/>
        </p:nvSpPr>
        <p:spPr>
          <a:xfrm>
            <a:off x="5583385" y="3810000"/>
            <a:ext cx="1983940" cy="523220"/>
          </a:xfrm>
          <a:prstGeom prst="rect">
            <a:avLst/>
          </a:prstGeom>
          <a:noFill/>
        </p:spPr>
        <p:txBody>
          <a:bodyPr wrap="none" rtlCol="0">
            <a:spAutoFit/>
          </a:bodyPr>
          <a:lstStyle/>
          <a:p>
            <a:pPr algn="ctr"/>
            <a:r>
              <a:rPr lang="en-US" sz="1400" b="1" dirty="0" smtClean="0"/>
              <a:t>U-sensitive: </a:t>
            </a:r>
          </a:p>
          <a:p>
            <a:pPr algn="ctr"/>
            <a:r>
              <a:rPr lang="en-US" sz="1400" dirty="0" smtClean="0"/>
              <a:t>Probability of Red Attack</a:t>
            </a:r>
            <a:endParaRPr lang="en-US" sz="1400" dirty="0"/>
          </a:p>
        </p:txBody>
      </p:sp>
      <p:sp>
        <p:nvSpPr>
          <p:cNvPr id="27" name="TextBox 26"/>
          <p:cNvSpPr txBox="1"/>
          <p:nvPr/>
        </p:nvSpPr>
        <p:spPr>
          <a:xfrm>
            <a:off x="5664709" y="3352800"/>
            <a:ext cx="889987" cy="307777"/>
          </a:xfrm>
          <a:prstGeom prst="rect">
            <a:avLst/>
          </a:prstGeom>
          <a:noFill/>
        </p:spPr>
        <p:txBody>
          <a:bodyPr wrap="none" rtlCol="0">
            <a:spAutoFit/>
          </a:bodyPr>
          <a:lstStyle/>
          <a:p>
            <a:r>
              <a:rPr lang="en-US" sz="1400" dirty="0" smtClean="0"/>
              <a:t>U = 2 or 3</a:t>
            </a:r>
            <a:endParaRPr lang="en-US" sz="1400" dirty="0"/>
          </a:p>
        </p:txBody>
      </p:sp>
      <p:sp>
        <p:nvSpPr>
          <p:cNvPr id="28" name="TextBox 27"/>
          <p:cNvSpPr txBox="1"/>
          <p:nvPr/>
        </p:nvSpPr>
        <p:spPr>
          <a:xfrm>
            <a:off x="4880259" y="1828800"/>
            <a:ext cx="758541" cy="307777"/>
          </a:xfrm>
          <a:prstGeom prst="rect">
            <a:avLst/>
          </a:prstGeom>
          <a:noFill/>
        </p:spPr>
        <p:txBody>
          <a:bodyPr wrap="none" rtlCol="0">
            <a:spAutoFit/>
          </a:bodyPr>
          <a:lstStyle/>
          <a:p>
            <a:r>
              <a:rPr lang="en-US" sz="1400" dirty="0" smtClean="0"/>
              <a:t>P &gt; 25%</a:t>
            </a:r>
            <a:endParaRPr lang="en-US" sz="1400" dirty="0"/>
          </a:p>
        </p:txBody>
      </p:sp>
      <p:sp>
        <p:nvSpPr>
          <p:cNvPr id="29" name="TextBox 28"/>
          <p:cNvSpPr txBox="1"/>
          <p:nvPr/>
        </p:nvSpPr>
        <p:spPr>
          <a:xfrm>
            <a:off x="4862481" y="2743200"/>
            <a:ext cx="758541" cy="307777"/>
          </a:xfrm>
          <a:prstGeom prst="rect">
            <a:avLst/>
          </a:prstGeom>
          <a:noFill/>
        </p:spPr>
        <p:txBody>
          <a:bodyPr wrap="none" rtlCol="0">
            <a:spAutoFit/>
          </a:bodyPr>
          <a:lstStyle/>
          <a:p>
            <a:r>
              <a:rPr lang="en-US" sz="1400" dirty="0" smtClean="0"/>
              <a:t>P ≤ 25%</a:t>
            </a:r>
            <a:endParaRPr lang="en-US" sz="1400" dirty="0"/>
          </a:p>
        </p:txBody>
      </p:sp>
      <p:sp>
        <p:nvSpPr>
          <p:cNvPr id="30" name="TextBox 29"/>
          <p:cNvSpPr txBox="1"/>
          <p:nvPr/>
        </p:nvSpPr>
        <p:spPr>
          <a:xfrm>
            <a:off x="6603522" y="3352800"/>
            <a:ext cx="889987" cy="307777"/>
          </a:xfrm>
          <a:prstGeom prst="rect">
            <a:avLst/>
          </a:prstGeom>
          <a:noFill/>
        </p:spPr>
        <p:txBody>
          <a:bodyPr wrap="none" rtlCol="0">
            <a:spAutoFit/>
          </a:bodyPr>
          <a:lstStyle/>
          <a:p>
            <a:r>
              <a:rPr lang="en-US" sz="1400" dirty="0" smtClean="0"/>
              <a:t>U = 4 or 5</a:t>
            </a:r>
            <a:endParaRPr lang="en-US" sz="1400" dirty="0"/>
          </a:p>
        </p:txBody>
      </p:sp>
      <p:sp>
        <p:nvSpPr>
          <p:cNvPr id="31" name="TextBox 30"/>
          <p:cNvSpPr txBox="1"/>
          <p:nvPr/>
        </p:nvSpPr>
        <p:spPr>
          <a:xfrm>
            <a:off x="5663244" y="6169223"/>
            <a:ext cx="889987" cy="307777"/>
          </a:xfrm>
          <a:prstGeom prst="rect">
            <a:avLst/>
          </a:prstGeom>
          <a:noFill/>
        </p:spPr>
        <p:txBody>
          <a:bodyPr wrap="none" rtlCol="0">
            <a:spAutoFit/>
          </a:bodyPr>
          <a:lstStyle/>
          <a:p>
            <a:r>
              <a:rPr lang="en-US" sz="1400" dirty="0" smtClean="0"/>
              <a:t>U = 2 or 3</a:t>
            </a:r>
            <a:endParaRPr lang="en-US" sz="1400" dirty="0"/>
          </a:p>
        </p:txBody>
      </p:sp>
      <p:sp>
        <p:nvSpPr>
          <p:cNvPr id="32" name="TextBox 31"/>
          <p:cNvSpPr txBox="1"/>
          <p:nvPr/>
        </p:nvSpPr>
        <p:spPr>
          <a:xfrm>
            <a:off x="4880259" y="4569023"/>
            <a:ext cx="758541" cy="307777"/>
          </a:xfrm>
          <a:prstGeom prst="rect">
            <a:avLst/>
          </a:prstGeom>
          <a:noFill/>
        </p:spPr>
        <p:txBody>
          <a:bodyPr wrap="none" rtlCol="0">
            <a:spAutoFit/>
          </a:bodyPr>
          <a:lstStyle/>
          <a:p>
            <a:r>
              <a:rPr lang="en-US" sz="1400" dirty="0" smtClean="0"/>
              <a:t>P &gt; 25%</a:t>
            </a:r>
            <a:endParaRPr lang="en-US" sz="1400" dirty="0"/>
          </a:p>
        </p:txBody>
      </p:sp>
      <p:sp>
        <p:nvSpPr>
          <p:cNvPr id="33" name="TextBox 32"/>
          <p:cNvSpPr txBox="1"/>
          <p:nvPr/>
        </p:nvSpPr>
        <p:spPr>
          <a:xfrm>
            <a:off x="4861016" y="5483423"/>
            <a:ext cx="758541" cy="307777"/>
          </a:xfrm>
          <a:prstGeom prst="rect">
            <a:avLst/>
          </a:prstGeom>
          <a:noFill/>
        </p:spPr>
        <p:txBody>
          <a:bodyPr wrap="none" rtlCol="0">
            <a:spAutoFit/>
          </a:bodyPr>
          <a:lstStyle/>
          <a:p>
            <a:r>
              <a:rPr lang="en-US" sz="1400" dirty="0" smtClean="0"/>
              <a:t>P ≤ 25%</a:t>
            </a:r>
            <a:endParaRPr lang="en-US" sz="1400" dirty="0"/>
          </a:p>
        </p:txBody>
      </p:sp>
      <p:sp>
        <p:nvSpPr>
          <p:cNvPr id="34" name="TextBox 33"/>
          <p:cNvSpPr txBox="1"/>
          <p:nvPr/>
        </p:nvSpPr>
        <p:spPr>
          <a:xfrm>
            <a:off x="6602057" y="6169223"/>
            <a:ext cx="889987" cy="307777"/>
          </a:xfrm>
          <a:prstGeom prst="rect">
            <a:avLst/>
          </a:prstGeom>
          <a:noFill/>
        </p:spPr>
        <p:txBody>
          <a:bodyPr wrap="none" rtlCol="0">
            <a:spAutoFit/>
          </a:bodyPr>
          <a:lstStyle/>
          <a:p>
            <a:r>
              <a:rPr lang="en-US" sz="1400" dirty="0" smtClean="0"/>
              <a:t>U = 4 or 5</a:t>
            </a:r>
            <a:endParaRPr lang="en-US" sz="1400" dirty="0"/>
          </a:p>
        </p:txBody>
      </p:sp>
    </p:spTree>
    <p:extLst>
      <p:ext uri="{BB962C8B-B14F-4D97-AF65-F5344CB8AC3E}">
        <p14:creationId xmlns:p14="http://schemas.microsoft.com/office/powerpoint/2010/main" val="7597962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917961" cy="584775"/>
          </a:xfrm>
          <a:prstGeom prst="rect">
            <a:avLst/>
          </a:prstGeom>
          <a:noFill/>
        </p:spPr>
        <p:txBody>
          <a:bodyPr wrap="none" rtlCol="0">
            <a:spAutoFit/>
          </a:bodyPr>
          <a:lstStyle/>
          <a:p>
            <a:r>
              <a:rPr lang="en-US" sz="3200" b="1" dirty="0" smtClean="0">
                <a:solidFill>
                  <a:prstClr val="black"/>
                </a:solidFill>
              </a:rPr>
              <a:t>Batch Plot</a:t>
            </a:r>
            <a:endParaRPr lang="en-US" sz="3200" b="1" dirty="0">
              <a:solidFill>
                <a:prstClr val="black"/>
              </a:solidFill>
            </a:endParaRPr>
          </a:p>
        </p:txBody>
      </p:sp>
      <p:sp>
        <p:nvSpPr>
          <p:cNvPr id="34" name="TextBox 33"/>
          <p:cNvSpPr txBox="1"/>
          <p:nvPr/>
        </p:nvSpPr>
        <p:spPr>
          <a:xfrm>
            <a:off x="533400" y="1124922"/>
            <a:ext cx="8092440" cy="923330"/>
          </a:xfrm>
          <a:prstGeom prst="rect">
            <a:avLst/>
          </a:prstGeom>
          <a:noFill/>
        </p:spPr>
        <p:txBody>
          <a:bodyPr wrap="square" rtlCol="0">
            <a:spAutoFit/>
          </a:bodyPr>
          <a:lstStyle/>
          <a:p>
            <a:pPr lvl="0"/>
            <a:r>
              <a:rPr lang="en-US" b="1" u="sng" dirty="0" smtClean="0">
                <a:solidFill>
                  <a:prstClr val="black"/>
                </a:solidFill>
              </a:rPr>
              <a:t>IMPORTANT:</a:t>
            </a:r>
            <a:r>
              <a:rPr lang="en-US" b="1" dirty="0" smtClean="0">
                <a:solidFill>
                  <a:prstClr val="black"/>
                </a:solidFill>
              </a:rPr>
              <a:t> </a:t>
            </a:r>
            <a:r>
              <a:rPr lang="en-US" b="1" dirty="0">
                <a:solidFill>
                  <a:prstClr val="black"/>
                </a:solidFill>
              </a:rPr>
              <a:t>Mission </a:t>
            </a:r>
            <a:r>
              <a:rPr lang="en-US" b="1" dirty="0" smtClean="0">
                <a:solidFill>
                  <a:prstClr val="black"/>
                </a:solidFill>
              </a:rPr>
              <a:t>5 </a:t>
            </a:r>
            <a:r>
              <a:rPr lang="en-US" b="1" dirty="0">
                <a:solidFill>
                  <a:prstClr val="black"/>
                </a:solidFill>
              </a:rPr>
              <a:t>lasts for </a:t>
            </a:r>
            <a:r>
              <a:rPr lang="en-US" b="1" dirty="0" smtClean="0">
                <a:solidFill>
                  <a:prstClr val="black"/>
                </a:solidFill>
              </a:rPr>
              <a:t>40 </a:t>
            </a:r>
            <a:r>
              <a:rPr lang="en-US" b="1" dirty="0">
                <a:solidFill>
                  <a:prstClr val="black"/>
                </a:solidFill>
              </a:rPr>
              <a:t>trials, and you are only allowed to make </a:t>
            </a:r>
            <a:r>
              <a:rPr lang="en-US" b="1" dirty="0" smtClean="0">
                <a:solidFill>
                  <a:prstClr val="black"/>
                </a:solidFill>
              </a:rPr>
              <a:t>batch </a:t>
            </a:r>
            <a:r>
              <a:rPr lang="en-US" b="1" dirty="0">
                <a:solidFill>
                  <a:prstClr val="black"/>
                </a:solidFill>
              </a:rPr>
              <a:t>plots </a:t>
            </a:r>
            <a:r>
              <a:rPr lang="en-US" b="1" dirty="0" smtClean="0">
                <a:solidFill>
                  <a:prstClr val="black"/>
                </a:solidFill>
              </a:rPr>
              <a:t>at the start of trials 10, 20, 30, and 40.</a:t>
            </a:r>
            <a:r>
              <a:rPr lang="en-US" b="1" dirty="0">
                <a:solidFill>
                  <a:prstClr val="black"/>
                </a:solidFill>
              </a:rPr>
              <a:t> </a:t>
            </a:r>
            <a:r>
              <a:rPr lang="en-US" dirty="0">
                <a:solidFill>
                  <a:prstClr val="black"/>
                </a:solidFill>
              </a:rPr>
              <a:t>The procedure for </a:t>
            </a:r>
            <a:r>
              <a:rPr lang="en-US" dirty="0" smtClean="0">
                <a:solidFill>
                  <a:prstClr val="black"/>
                </a:solidFill>
              </a:rPr>
              <a:t>making batch plots is the same as in Mission 4.</a:t>
            </a:r>
            <a:endParaRPr lang="en-US" b="1" dirty="0">
              <a:solidFill>
                <a:prstClr val="black"/>
              </a:solidFill>
            </a:endParaRPr>
          </a:p>
        </p:txBody>
      </p:sp>
      <p:grpSp>
        <p:nvGrpSpPr>
          <p:cNvPr id="2" name="Group 1"/>
          <p:cNvGrpSpPr/>
          <p:nvPr/>
        </p:nvGrpSpPr>
        <p:grpSpPr>
          <a:xfrm>
            <a:off x="1522565" y="2366646"/>
            <a:ext cx="5954075" cy="3862067"/>
            <a:chOff x="1522565" y="2366646"/>
            <a:chExt cx="5954075" cy="3862067"/>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3303104"/>
              <a:ext cx="1837840" cy="7354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Tree>
    <p:extLst>
      <p:ext uri="{BB962C8B-B14F-4D97-AF65-F5344CB8AC3E}">
        <p14:creationId xmlns:p14="http://schemas.microsoft.com/office/powerpoint/2010/main" val="27899542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013500" cy="584775"/>
          </a:xfrm>
          <a:prstGeom prst="rect">
            <a:avLst/>
          </a:prstGeom>
          <a:noFill/>
        </p:spPr>
        <p:txBody>
          <a:bodyPr wrap="none" rtlCol="0">
            <a:spAutoFit/>
          </a:bodyPr>
          <a:lstStyle/>
          <a:p>
            <a:r>
              <a:rPr lang="en-US" sz="3200" b="1" dirty="0" smtClean="0">
                <a:solidFill>
                  <a:prstClr val="black"/>
                </a:solidFill>
              </a:rPr>
              <a:t>Red’s Style</a:t>
            </a:r>
            <a:endParaRPr lang="en-US" sz="3200" b="1" dirty="0">
              <a:solidFill>
                <a:prstClr val="black"/>
              </a:solidFill>
            </a:endParaRPr>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solidFill>
                  <a:prstClr val="black"/>
                </a:solidFill>
              </a:rPr>
              <a:t>After creating a batch plot (or not on most trials), you are asked to report the  </a:t>
            </a:r>
            <a:r>
              <a:rPr lang="en-US" b="1" dirty="0" smtClean="0">
                <a:solidFill>
                  <a:prstClr val="black"/>
                </a:solidFill>
              </a:rPr>
              <a:t>probability of each Red style</a:t>
            </a:r>
            <a:r>
              <a:rPr lang="en-US" dirty="0" smtClean="0">
                <a:solidFill>
                  <a:prstClr val="black"/>
                </a:solidFill>
              </a:rPr>
              <a:t> for the current trial. Note that the “default” response is whatever you indicated on the previous trial, which the computer will remember. </a:t>
            </a:r>
            <a:endParaRPr lang="en-US" dirty="0">
              <a:solidFill>
                <a:prstClr val="black"/>
              </a:solidFill>
            </a:endParaRPr>
          </a:p>
        </p:txBody>
      </p:sp>
      <p:grpSp>
        <p:nvGrpSpPr>
          <p:cNvPr id="2" name="Group 1"/>
          <p:cNvGrpSpPr/>
          <p:nvPr/>
        </p:nvGrpSpPr>
        <p:grpSpPr>
          <a:xfrm>
            <a:off x="1522566" y="2366646"/>
            <a:ext cx="5954074" cy="3862067"/>
            <a:chOff x="1522566" y="2366646"/>
            <a:chExt cx="5954074" cy="3862067"/>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6" y="2366646"/>
              <a:ext cx="5876437"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3683888"/>
              <a:ext cx="1837840" cy="11827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Tree>
    <p:extLst>
      <p:ext uri="{BB962C8B-B14F-4D97-AF65-F5344CB8AC3E}">
        <p14:creationId xmlns:p14="http://schemas.microsoft.com/office/powerpoint/2010/main" val="31277952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300053" cy="584775"/>
          </a:xfrm>
          <a:prstGeom prst="rect">
            <a:avLst/>
          </a:prstGeom>
          <a:noFill/>
        </p:spPr>
        <p:txBody>
          <a:bodyPr wrap="none" rtlCol="0">
            <a:spAutoFit/>
          </a:bodyPr>
          <a:lstStyle/>
          <a:p>
            <a:r>
              <a:rPr lang="en-US" sz="3200" b="1" dirty="0" smtClean="0"/>
              <a:t>Current Trial</a:t>
            </a:r>
            <a:endParaRPr lang="en-US" sz="3200" b="1" dirty="0"/>
          </a:p>
        </p:txBody>
      </p:sp>
      <p:sp>
        <p:nvSpPr>
          <p:cNvPr id="34" name="TextBox 33"/>
          <p:cNvSpPr txBox="1"/>
          <p:nvPr/>
        </p:nvSpPr>
        <p:spPr>
          <a:xfrm>
            <a:off x="533400" y="1124922"/>
            <a:ext cx="8092440" cy="646331"/>
          </a:xfrm>
          <a:prstGeom prst="rect">
            <a:avLst/>
          </a:prstGeom>
          <a:noFill/>
        </p:spPr>
        <p:txBody>
          <a:bodyPr wrap="square" rtlCol="0">
            <a:spAutoFit/>
          </a:bodyPr>
          <a:lstStyle/>
          <a:p>
            <a:r>
              <a:rPr lang="en-US" dirty="0" smtClean="0"/>
              <a:t>After you report the probability of each Red style, a batch plot will be replaced by the standard display for the current trial.</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218115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297715" cy="584775"/>
          </a:xfrm>
          <a:prstGeom prst="rect">
            <a:avLst/>
          </a:prstGeom>
          <a:noFill/>
        </p:spPr>
        <p:txBody>
          <a:bodyPr wrap="none" rtlCol="0">
            <a:spAutoFit/>
          </a:bodyPr>
          <a:lstStyle/>
          <a:p>
            <a:r>
              <a:rPr lang="en-US" sz="3200" b="1" dirty="0" smtClean="0"/>
              <a:t>P(Attack|IMINT, OSINT)</a:t>
            </a:r>
            <a:endParaRPr lang="en-US" sz="3200" b="1" dirty="0"/>
          </a:p>
        </p:txBody>
      </p:sp>
      <p:grpSp>
        <p:nvGrpSpPr>
          <p:cNvPr id="2" name="Group 1"/>
          <p:cNvGrpSpPr/>
          <p:nvPr/>
        </p:nvGrpSpPr>
        <p:grpSpPr>
          <a:xfrm>
            <a:off x="1522565" y="2366646"/>
            <a:ext cx="5954075" cy="3862067"/>
            <a:chOff x="1522565" y="2366646"/>
            <a:chExt cx="5954075" cy="3862067"/>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3048000"/>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p:cNvSpPr txBox="1"/>
          <p:nvPr/>
        </p:nvSpPr>
        <p:spPr>
          <a:xfrm>
            <a:off x="533400" y="1124922"/>
            <a:ext cx="8092440" cy="923330"/>
          </a:xfrm>
          <a:prstGeom prst="rect">
            <a:avLst/>
          </a:prstGeom>
          <a:noFill/>
        </p:spPr>
        <p:txBody>
          <a:bodyPr wrap="square" rtlCol="0">
            <a:spAutoFit/>
          </a:bodyPr>
          <a:lstStyle/>
          <a:p>
            <a:r>
              <a:rPr lang="en-US" dirty="0" smtClean="0"/>
              <a:t>Each new trial provides intelligence reports from two sources: OSINT and IMINT. You are asked to consider both intelligence sources and report: </a:t>
            </a:r>
            <a:r>
              <a:rPr lang="en-US" b="1" dirty="0" smtClean="0"/>
              <a:t>P(Attack|IMINT, OSINT).</a:t>
            </a:r>
            <a:r>
              <a:rPr lang="en-US" dirty="0" smtClean="0"/>
              <a:t> This is the probability of Red attack given IMINT and OSINT.</a:t>
            </a:r>
            <a:endParaRPr lang="en-US" dirty="0"/>
          </a:p>
        </p:txBody>
      </p:sp>
    </p:spTree>
    <p:extLst>
      <p:ext uri="{BB962C8B-B14F-4D97-AF65-F5344CB8AC3E}">
        <p14:creationId xmlns:p14="http://schemas.microsoft.com/office/powerpoint/2010/main" val="32048119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016578" cy="646331"/>
          </a:xfrm>
          <a:prstGeom prst="rect">
            <a:avLst/>
          </a:prstGeom>
          <a:noFill/>
        </p:spPr>
        <p:txBody>
          <a:bodyPr wrap="none" rtlCol="0">
            <a:spAutoFit/>
          </a:bodyPr>
          <a:lstStyle/>
          <a:p>
            <a:r>
              <a:rPr lang="en-US" sz="3600" b="1" dirty="0" smtClean="0"/>
              <a:t>Response</a:t>
            </a:r>
            <a:endParaRPr lang="en-US" sz="3600" b="1" dirty="0"/>
          </a:p>
        </p:txBody>
      </p:sp>
      <p:sp>
        <p:nvSpPr>
          <p:cNvPr id="4" name="TextBox 3"/>
          <p:cNvSpPr txBox="1"/>
          <p:nvPr/>
        </p:nvSpPr>
        <p:spPr>
          <a:xfrm>
            <a:off x="533400" y="1124922"/>
            <a:ext cx="8092440" cy="646331"/>
          </a:xfrm>
          <a:prstGeom prst="rect">
            <a:avLst/>
          </a:prstGeom>
          <a:noFill/>
        </p:spPr>
        <p:txBody>
          <a:bodyPr wrap="square" rtlCol="0">
            <a:spAutoFit/>
          </a:bodyPr>
          <a:lstStyle/>
          <a:p>
            <a:r>
              <a:rPr lang="en-US" dirty="0" smtClean="0"/>
              <a:t>Sometimes a message will prompt you for a response. You will enter your response in a panel on the right side of the screen (circled below) per </a:t>
            </a:r>
            <a:r>
              <a:rPr lang="en-US" b="1" dirty="0" smtClean="0"/>
              <a:t>Mission Instructions</a:t>
            </a:r>
            <a:r>
              <a:rPr lang="en-US" dirty="0" smtClean="0"/>
              <a:t>.</a:t>
            </a:r>
            <a:endParaRPr lang="en-US" dirty="0"/>
          </a:p>
        </p:txBody>
      </p:sp>
      <p:grpSp>
        <p:nvGrpSpPr>
          <p:cNvPr id="2" name="Group 1"/>
          <p:cNvGrpSpPr/>
          <p:nvPr/>
        </p:nvGrpSpPr>
        <p:grpSpPr>
          <a:xfrm>
            <a:off x="1416003" y="2326066"/>
            <a:ext cx="5919981" cy="4015252"/>
            <a:chOff x="1471419" y="2076694"/>
            <a:chExt cx="5919981" cy="4015252"/>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1419" y="207669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5553560" y="2765610"/>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554627" cy="584775"/>
          </a:xfrm>
          <a:prstGeom prst="rect">
            <a:avLst/>
          </a:prstGeom>
          <a:noFill/>
        </p:spPr>
        <p:txBody>
          <a:bodyPr wrap="none" rtlCol="0">
            <a:spAutoFit/>
          </a:bodyPr>
          <a:lstStyle/>
          <a:p>
            <a:r>
              <a:rPr lang="en-US" sz="3200" b="1" dirty="0" smtClean="0"/>
              <a:t>Divert or Not Divert</a:t>
            </a:r>
            <a:endParaRPr lang="en-US" sz="3200" b="1" dirty="0"/>
          </a:p>
        </p:txBody>
      </p:sp>
      <p:sp>
        <p:nvSpPr>
          <p:cNvPr id="12" name="TextBox 11"/>
          <p:cNvSpPr txBox="1"/>
          <p:nvPr/>
        </p:nvSpPr>
        <p:spPr>
          <a:xfrm>
            <a:off x="533400" y="1124922"/>
            <a:ext cx="8092440" cy="369332"/>
          </a:xfrm>
          <a:prstGeom prst="rect">
            <a:avLst/>
          </a:prstGeom>
          <a:noFill/>
        </p:spPr>
        <p:txBody>
          <a:bodyPr wrap="square" rtlCol="0">
            <a:spAutoFit/>
          </a:bodyPr>
          <a:lstStyle/>
          <a:p>
            <a:r>
              <a:rPr lang="en-US" dirty="0" smtClean="0"/>
              <a:t>Then you are asked to choose a Blue action – </a:t>
            </a:r>
            <a:r>
              <a:rPr lang="en-US" b="1" dirty="0" smtClean="0"/>
              <a:t>either Divert or Not Divert</a:t>
            </a:r>
            <a:r>
              <a:rPr lang="en-US" dirty="0" smtClean="0"/>
              <a:t>.</a:t>
            </a:r>
            <a:endParaRPr lang="en-US" dirty="0"/>
          </a:p>
        </p:txBody>
      </p:sp>
      <p:grpSp>
        <p:nvGrpSpPr>
          <p:cNvPr id="2" name="Group 1"/>
          <p:cNvGrpSpPr/>
          <p:nvPr/>
        </p:nvGrpSpPr>
        <p:grpSpPr>
          <a:xfrm>
            <a:off x="1524196" y="2373570"/>
            <a:ext cx="5961680" cy="3862067"/>
            <a:chOff x="1514960" y="2290446"/>
            <a:chExt cx="5961680" cy="3862067"/>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14960" y="2290446"/>
              <a:ext cx="5876439"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2888676"/>
              <a:ext cx="1837840" cy="20971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530699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749838" cy="584775"/>
          </a:xfrm>
          <a:prstGeom prst="rect">
            <a:avLst/>
          </a:prstGeom>
          <a:noFill/>
        </p:spPr>
        <p:txBody>
          <a:bodyPr wrap="none" rtlCol="0">
            <a:spAutoFit/>
          </a:bodyPr>
          <a:lstStyle/>
          <a:p>
            <a:r>
              <a:rPr lang="en-US" sz="3200" b="1" dirty="0" smtClean="0"/>
              <a:t>Outcome</a:t>
            </a:r>
            <a:endParaRPr lang="en-US" sz="3200" b="1" dirty="0"/>
          </a:p>
        </p:txBody>
      </p:sp>
      <p:sp>
        <p:nvSpPr>
          <p:cNvPr id="23" name="TextBox 22"/>
          <p:cNvSpPr txBox="1"/>
          <p:nvPr/>
        </p:nvSpPr>
        <p:spPr>
          <a:xfrm>
            <a:off x="533400" y="1124922"/>
            <a:ext cx="8092440" cy="646331"/>
          </a:xfrm>
          <a:prstGeom prst="rect">
            <a:avLst/>
          </a:prstGeom>
          <a:noFill/>
        </p:spPr>
        <p:txBody>
          <a:bodyPr wrap="square" rtlCol="0">
            <a:spAutoFit/>
          </a:bodyPr>
          <a:lstStyle/>
          <a:p>
            <a:r>
              <a:rPr lang="en-US" dirty="0" smtClean="0"/>
              <a:t>The computer will display your Blue action (Divert or Not Divert), along with the Red action (Attack or Not Attack), and award points based on the combination. </a:t>
            </a:r>
            <a:endParaRPr lang="en-US" dirty="0"/>
          </a:p>
        </p:txBody>
      </p:sp>
      <p:grpSp>
        <p:nvGrpSpPr>
          <p:cNvPr id="2" name="Group 1"/>
          <p:cNvGrpSpPr/>
          <p:nvPr/>
        </p:nvGrpSpPr>
        <p:grpSpPr>
          <a:xfrm>
            <a:off x="1526312" y="2368958"/>
            <a:ext cx="5876439" cy="3862067"/>
            <a:chOff x="1600200" y="2442846"/>
            <a:chExt cx="5876439" cy="3862067"/>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0200" y="2442846"/>
              <a:ext cx="5876439"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369537" y="4401190"/>
              <a:ext cx="1295400" cy="5099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667000" y="5977359"/>
              <a:ext cx="3810000" cy="2027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025707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080552" cy="584775"/>
          </a:xfrm>
          <a:prstGeom prst="rect">
            <a:avLst/>
          </a:prstGeom>
          <a:noFill/>
        </p:spPr>
        <p:txBody>
          <a:bodyPr wrap="none" rtlCol="0">
            <a:spAutoFit/>
          </a:bodyPr>
          <a:lstStyle/>
          <a:p>
            <a:r>
              <a:rPr lang="en-US" sz="3200" b="1" dirty="0" smtClean="0">
                <a:solidFill>
                  <a:prstClr val="black"/>
                </a:solidFill>
              </a:rPr>
              <a:t>Trials</a:t>
            </a:r>
            <a:endParaRPr lang="en-US" sz="3200" b="1" dirty="0">
              <a:solidFill>
                <a:prstClr val="black"/>
              </a:solidFill>
            </a:endParaRPr>
          </a:p>
        </p:txBody>
      </p:sp>
      <p:sp>
        <p:nvSpPr>
          <p:cNvPr id="23" name="TextBox 22"/>
          <p:cNvSpPr txBox="1"/>
          <p:nvPr/>
        </p:nvSpPr>
        <p:spPr>
          <a:xfrm>
            <a:off x="533400" y="1124922"/>
            <a:ext cx="8092440" cy="646331"/>
          </a:xfrm>
          <a:prstGeom prst="rect">
            <a:avLst/>
          </a:prstGeom>
          <a:noFill/>
        </p:spPr>
        <p:txBody>
          <a:bodyPr wrap="square" rtlCol="0">
            <a:spAutoFit/>
          </a:bodyPr>
          <a:lstStyle/>
          <a:p>
            <a:r>
              <a:rPr lang="en-US" b="1" u="sng" dirty="0" smtClean="0">
                <a:solidFill>
                  <a:prstClr val="black"/>
                </a:solidFill>
              </a:rPr>
              <a:t>IMPORTANT:</a:t>
            </a:r>
            <a:r>
              <a:rPr lang="en-US" dirty="0" smtClean="0">
                <a:solidFill>
                  <a:prstClr val="black"/>
                </a:solidFill>
              </a:rPr>
              <a:t> </a:t>
            </a:r>
            <a:r>
              <a:rPr lang="en-US" b="1" dirty="0" smtClean="0">
                <a:solidFill>
                  <a:prstClr val="black"/>
                </a:solidFill>
              </a:rPr>
              <a:t>Mission 5 lasts for 40 trials, and you are only allowed to make batch plots at the start of trials 10, 20, 30, and 40.</a:t>
            </a:r>
            <a:endParaRPr lang="en-US" dirty="0">
              <a:solidFill>
                <a:prstClr val="black"/>
              </a:solidFill>
            </a:endParaRPr>
          </a:p>
        </p:txBody>
      </p:sp>
    </p:spTree>
    <p:extLst>
      <p:ext uri="{BB962C8B-B14F-4D97-AF65-F5344CB8AC3E}">
        <p14:creationId xmlns:p14="http://schemas.microsoft.com/office/powerpoint/2010/main" val="15539405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574470" cy="646331"/>
          </a:xfrm>
          <a:prstGeom prst="rect">
            <a:avLst/>
          </a:prstGeom>
          <a:noFill/>
        </p:spPr>
        <p:txBody>
          <a:bodyPr wrap="none" rtlCol="0">
            <a:spAutoFit/>
          </a:bodyPr>
          <a:lstStyle/>
          <a:p>
            <a:r>
              <a:rPr lang="en-US" sz="3600" b="1" dirty="0" smtClean="0"/>
              <a:t>Review</a:t>
            </a:r>
            <a:endParaRPr lang="en-US" sz="3600" b="1" dirty="0"/>
          </a:p>
        </p:txBody>
      </p:sp>
      <p:sp>
        <p:nvSpPr>
          <p:cNvPr id="9" name="TextBox 8"/>
          <p:cNvSpPr txBox="1"/>
          <p:nvPr/>
        </p:nvSpPr>
        <p:spPr>
          <a:xfrm>
            <a:off x="533400" y="1124922"/>
            <a:ext cx="8092440" cy="646331"/>
          </a:xfrm>
          <a:prstGeom prst="rect">
            <a:avLst/>
          </a:prstGeom>
          <a:noFill/>
        </p:spPr>
        <p:txBody>
          <a:bodyPr wrap="square" rtlCol="0">
            <a:spAutoFit/>
          </a:bodyPr>
          <a:lstStyle/>
          <a:p>
            <a:r>
              <a:rPr lang="en-US" dirty="0" smtClean="0"/>
              <a:t>You </a:t>
            </a:r>
            <a:r>
              <a:rPr lang="en-US" dirty="0"/>
              <a:t>may review </a:t>
            </a:r>
            <a:r>
              <a:rPr lang="en-US" dirty="0" smtClean="0"/>
              <a:t>this </a:t>
            </a:r>
            <a:r>
              <a:rPr lang="en-US" b="1" dirty="0" smtClean="0"/>
              <a:t>Exam Tutorial </a:t>
            </a:r>
            <a:r>
              <a:rPr lang="en-US" dirty="0" smtClean="0"/>
              <a:t>or </a:t>
            </a:r>
            <a:r>
              <a:rPr lang="en-US" b="1" dirty="0" smtClean="0"/>
              <a:t>Mission Instructions</a:t>
            </a:r>
            <a:r>
              <a:rPr lang="en-US" dirty="0" smtClean="0"/>
              <a:t> at </a:t>
            </a:r>
            <a:r>
              <a:rPr lang="en-US" dirty="0"/>
              <a:t>any point during the </a:t>
            </a:r>
            <a:r>
              <a:rPr lang="en-US" dirty="0" smtClean="0"/>
              <a:t>experiment. To </a:t>
            </a:r>
            <a:r>
              <a:rPr lang="en-US" dirty="0"/>
              <a:t>do so, just click </a:t>
            </a:r>
            <a:r>
              <a:rPr lang="en-US" dirty="0" smtClean="0"/>
              <a:t>one of the help buttons (circled below). </a:t>
            </a:r>
            <a:endParaRPr lang="en-US" dirty="0"/>
          </a:p>
        </p:txBody>
      </p:sp>
      <p:grpSp>
        <p:nvGrpSpPr>
          <p:cNvPr id="2" name="Group 1"/>
          <p:cNvGrpSpPr/>
          <p:nvPr/>
        </p:nvGrpSpPr>
        <p:grpSpPr>
          <a:xfrm>
            <a:off x="1399308" y="2307497"/>
            <a:ext cx="5943600" cy="4047790"/>
            <a:chOff x="1371600" y="2289025"/>
            <a:chExt cx="5943600" cy="404779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71600" y="228902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Oval 11"/>
            <p:cNvSpPr/>
            <p:nvPr/>
          </p:nvSpPr>
          <p:spPr>
            <a:xfrm>
              <a:off x="5105400" y="2667000"/>
              <a:ext cx="2209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381000"/>
            <a:ext cx="2797432" cy="646331"/>
          </a:xfrm>
          <a:prstGeom prst="rect">
            <a:avLst/>
          </a:prstGeom>
          <a:noFill/>
        </p:spPr>
        <p:txBody>
          <a:bodyPr wrap="none" rtlCol="0">
            <a:spAutoFit/>
          </a:bodyPr>
          <a:lstStyle/>
          <a:p>
            <a:r>
              <a:rPr lang="en-US" sz="3600" b="1" dirty="0" smtClean="0"/>
              <a:t>Exam Tutorial</a:t>
            </a:r>
            <a:endParaRPr lang="en-US" sz="3600" b="1" dirty="0"/>
          </a:p>
        </p:txBody>
      </p:sp>
      <p:sp>
        <p:nvSpPr>
          <p:cNvPr id="5" name="TextBox 4"/>
          <p:cNvSpPr txBox="1"/>
          <p:nvPr/>
        </p:nvSpPr>
        <p:spPr>
          <a:xfrm>
            <a:off x="2371434" y="2133600"/>
            <a:ext cx="4227118" cy="2862322"/>
          </a:xfrm>
          <a:prstGeom prst="rect">
            <a:avLst/>
          </a:prstGeom>
          <a:noFill/>
        </p:spPr>
        <p:txBody>
          <a:bodyPr wrap="none" rtlCol="0">
            <a:spAutoFit/>
          </a:bodyPr>
          <a:lstStyle/>
          <a:p>
            <a:pPr algn="ctr"/>
            <a:r>
              <a:rPr lang="en-US" sz="3600" b="1" dirty="0" smtClean="0">
                <a:solidFill>
                  <a:schemeClr val="bg1">
                    <a:lumMod val="85000"/>
                  </a:schemeClr>
                </a:solidFill>
              </a:rPr>
              <a:t>Overview of the Task</a:t>
            </a:r>
          </a:p>
          <a:p>
            <a:pPr algn="ctr"/>
            <a:endParaRPr lang="en-US" sz="3600" b="1" dirty="0" smtClean="0"/>
          </a:p>
          <a:p>
            <a:pPr algn="ctr"/>
            <a:r>
              <a:rPr lang="en-US" sz="3600" b="1" dirty="0" smtClean="0"/>
              <a:t>Scoring and Tactics</a:t>
            </a:r>
          </a:p>
          <a:p>
            <a:pPr algn="ctr"/>
            <a:endParaRPr lang="en-US" sz="3600" b="1" dirty="0" smtClean="0">
              <a:solidFill>
                <a:schemeClr val="bg1">
                  <a:lumMod val="85000"/>
                </a:schemeClr>
              </a:solidFill>
            </a:endParaRPr>
          </a:p>
          <a:p>
            <a:pPr algn="ctr"/>
            <a:r>
              <a:rPr lang="en-US" sz="3600" b="1" dirty="0" smtClean="0">
                <a:solidFill>
                  <a:schemeClr val="bg1">
                    <a:lumMod val="85000"/>
                  </a:schemeClr>
                </a:solidFill>
              </a:rPr>
              <a:t>Intelligence Reports</a:t>
            </a:r>
            <a:endParaRPr lang="en-US" sz="3600" b="1" dirty="0">
              <a:solidFill>
                <a:schemeClr val="bg1">
                  <a:lumMod val="85000"/>
                </a:schemeClr>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40815</TotalTime>
  <Words>4517</Words>
  <Application>Microsoft Office PowerPoint</Application>
  <PresentationFormat>On-screen Show (4:3)</PresentationFormat>
  <Paragraphs>518</Paragraphs>
  <Slides>72</Slides>
  <Notes>2</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Kevin</dc:creator>
  <cp:lastModifiedBy>Craig A. Bonaceto</cp:lastModifiedBy>
  <cp:revision>408</cp:revision>
  <dcterms:created xsi:type="dcterms:W3CDTF">2013-04-18T16:21:00Z</dcterms:created>
  <dcterms:modified xsi:type="dcterms:W3CDTF">2013-12-19T21:18:06Z</dcterms:modified>
</cp:coreProperties>
</file>